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5"/>
  </p:notesMasterIdLst>
  <p:sldIdLst>
    <p:sldId id="271" r:id="rId2"/>
    <p:sldId id="300" r:id="rId3"/>
    <p:sldId id="259" r:id="rId4"/>
    <p:sldId id="299" r:id="rId5"/>
    <p:sldId id="269" r:id="rId6"/>
    <p:sldId id="301" r:id="rId7"/>
    <p:sldId id="268" r:id="rId8"/>
    <p:sldId id="302" r:id="rId9"/>
    <p:sldId id="261" r:id="rId10"/>
    <p:sldId id="275" r:id="rId11"/>
    <p:sldId id="256" r:id="rId12"/>
    <p:sldId id="279" r:id="rId13"/>
    <p:sldId id="303"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Fira Sans Extra Condensed Medium" panose="020B0603050000020004" pitchFamily="34" charset="0"/>
      <p:regular r:id="rId20"/>
      <p:bold r:id="rId21"/>
      <p:italic r:id="rId22"/>
      <p:boldItalic r:id="rId23"/>
    </p:embeddedFont>
    <p:embeddedFont>
      <p:font typeface="Hind" panose="02000000000000000000" pitchFamily="2" charset="77"/>
      <p:regular r:id="rId24"/>
      <p:bold r:id="rId25"/>
    </p:embeddedFont>
    <p:embeddedFont>
      <p:font typeface="Oswald" pitchFamily="2" charset="77"/>
      <p:regular r:id="rId26"/>
      <p:bold r:id="rId27"/>
    </p:embeddedFont>
    <p:embeddedFont>
      <p:font typeface="Pathway Gothic One" panose="02000506050000020004" pitchFamily="2" charset="77"/>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90ECF-6997-4C6E-95B5-9025B26DAA83}">
  <a:tblStyle styleId="{12C90ECF-6997-4C6E-95B5-9025B26DAA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48CB95-AC27-45BD-951D-7016EEC7A33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52655"/>
  </p:normalViewPr>
  <p:slideViewPr>
    <p:cSldViewPr snapToGrid="0" snapToObjects="1">
      <p:cViewPr varScale="1">
        <p:scale>
          <a:sx n="57" d="100"/>
          <a:sy n="57" d="100"/>
        </p:scale>
        <p:origin x="3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5F63B4"/>
            </a:solidFill>
            <a:ln>
              <a:noFill/>
            </a:ln>
            <a:effectLst/>
          </c:spPr>
          <c:invertIfNegative val="0"/>
          <c:cat>
            <c:strRef>
              <c:f>Sheet2!$A$1:$A$10</c:f>
              <c:strCache>
                <c:ptCount val="10"/>
                <c:pt idx="0">
                  <c:v>Coronavirus</c:v>
                </c:pt>
                <c:pt idx="1">
                  <c:v>AskReddit</c:v>
                </c:pt>
                <c:pt idx="2">
                  <c:v>TalkativePeople</c:v>
                </c:pt>
                <c:pt idx="3">
                  <c:v>AutoNewspaper</c:v>
                </c:pt>
                <c:pt idx="4">
                  <c:v>DDnews</c:v>
                </c:pt>
                <c:pt idx="5">
                  <c:v>Showerthoughts</c:v>
                </c:pt>
                <c:pt idx="6">
                  <c:v>worldnews</c:v>
                </c:pt>
                <c:pt idx="7">
                  <c:v>news</c:v>
                </c:pt>
                <c:pt idx="8">
                  <c:v>newsbotbot</c:v>
                </c:pt>
                <c:pt idx="9">
                  <c:v>China_Flu</c:v>
                </c:pt>
              </c:strCache>
            </c:strRef>
          </c:cat>
          <c:val>
            <c:numRef>
              <c:f>Sheet2!$B$1:$B$10</c:f>
              <c:numCache>
                <c:formatCode>General</c:formatCode>
                <c:ptCount val="10"/>
                <c:pt idx="0">
                  <c:v>21770</c:v>
                </c:pt>
                <c:pt idx="1">
                  <c:v>21024</c:v>
                </c:pt>
                <c:pt idx="2">
                  <c:v>18951</c:v>
                </c:pt>
                <c:pt idx="3">
                  <c:v>7499</c:v>
                </c:pt>
                <c:pt idx="4">
                  <c:v>7340</c:v>
                </c:pt>
                <c:pt idx="5">
                  <c:v>6270</c:v>
                </c:pt>
                <c:pt idx="6">
                  <c:v>5151</c:v>
                </c:pt>
                <c:pt idx="7">
                  <c:v>5143</c:v>
                </c:pt>
                <c:pt idx="8">
                  <c:v>5112</c:v>
                </c:pt>
                <c:pt idx="9">
                  <c:v>3948</c:v>
                </c:pt>
              </c:numCache>
            </c:numRef>
          </c:val>
          <c:extLst>
            <c:ext xmlns:c16="http://schemas.microsoft.com/office/drawing/2014/chart" uri="{C3380CC4-5D6E-409C-BE32-E72D297353CC}">
              <c16:uniqueId val="{00000000-7CF9-DD4E-B781-B198F0D6C3BB}"/>
            </c:ext>
          </c:extLst>
        </c:ser>
        <c:dLbls>
          <c:showLegendKey val="0"/>
          <c:showVal val="0"/>
          <c:showCatName val="0"/>
          <c:showSerName val="0"/>
          <c:showPercent val="0"/>
          <c:showBubbleSize val="0"/>
        </c:dLbls>
        <c:gapWidth val="219"/>
        <c:overlap val="-27"/>
        <c:axId val="624008879"/>
        <c:axId val="622327855"/>
      </c:barChart>
      <c:catAx>
        <c:axId val="62400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1EFFF"/>
                </a:solidFill>
                <a:latin typeface="+mn-lt"/>
                <a:ea typeface="+mn-ea"/>
                <a:cs typeface="+mn-cs"/>
              </a:defRPr>
            </a:pPr>
            <a:endParaRPr lang="en-US"/>
          </a:p>
        </c:txPr>
        <c:crossAx val="622327855"/>
        <c:crosses val="autoZero"/>
        <c:auto val="1"/>
        <c:lblAlgn val="ctr"/>
        <c:lblOffset val="100"/>
        <c:noMultiLvlLbl val="0"/>
      </c:catAx>
      <c:valAx>
        <c:axId val="622327855"/>
        <c:scaling>
          <c:orientation val="minMax"/>
        </c:scaling>
        <c:delete val="0"/>
        <c:axPos val="l"/>
        <c:majorGridlines>
          <c:spPr>
            <a:ln w="9525" cap="flat" cmpd="sng" algn="ctr">
              <a:solidFill>
                <a:srgbClr val="F1EFF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1EFFF"/>
                </a:solidFill>
                <a:latin typeface="+mn-lt"/>
                <a:ea typeface="+mn-ea"/>
                <a:cs typeface="+mn-cs"/>
              </a:defRPr>
            </a:pPr>
            <a:endParaRPr lang="en-US"/>
          </a:p>
        </c:txPr>
        <c:crossAx val="624008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eiheit77.github.io/COVID-19-Topics-Model/submission_vi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6ffd58534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6ffd58534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Hello Everyone! We are Team “Talk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 to Grandma”. We were reached out by Reddit, one of the most-used websites in the US, to offer strategies to encourage its community to flatten the curve and show its corporate social responsibility. Today, we would like to present our study to the Reddit Management Team.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6fe0c27f63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6fe0c27f63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(actionable insights) As a most visited discussion website, Reddit has the duty to raise the public awareness of prevention. In order to achieve this goal, we suggest the Reddit management team taking actions from two perspectives: within Coronavirus community actions and community-wide actions.</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(KPI1 &amp; recommendations) From the within-community perspective, we aim to increase the percentage of topics on prevention and impacts in the Coronavirus community. 1) Reddit should increase the number and exposure of prevention discussions through intervention of moderators, such as changing the suggested comment sort method by putting prevention comments at the top, or pinning effective prevention methods in the community, which makes the topic at the top of the page.  2) In addition, Reddit could create some more post type (flair), such as “prevention” and “mutual help”, and encourage discussions within these types. As of now, the hottest types (flair) are only regions and news. In “precaution” flair, topics on the effective and potential ways to prevent the virus should be posted. In “mutual help” flair, small business owners could share their experience to support each other, and professionals could give suggestions to graduates during this hard job-hunting period. </a:t>
            </a:r>
            <a:r>
              <a:rPr lang="en-US" altLang="zh-CN" sz="1100" b="0" i="0" u="none" strike="noStrike" cap="none" dirty="0">
                <a:solidFill>
                  <a:srgbClr val="000000"/>
                </a:solidFill>
                <a:effectLst/>
                <a:latin typeface="Arial"/>
                <a:ea typeface="Arial"/>
                <a:cs typeface="Arial"/>
                <a:sym typeface="Arial"/>
              </a:rPr>
              <a:t>3)</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the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number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of</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COVID-19</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discussions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increases,</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we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also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recommend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Reddit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detect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fake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and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fraud</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information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to</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maintain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discussion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quality.</a:t>
            </a:r>
            <a:r>
              <a:rPr lang="zh-CN" altLang="en-US" sz="1100" b="0" i="0" u="none" strike="noStrike" cap="none" dirty="0">
                <a:solidFill>
                  <a:srgbClr val="000000"/>
                </a:solidFill>
                <a:effectLst/>
                <a:latin typeface="Arial"/>
                <a:ea typeface="Arial"/>
                <a:cs typeface="Arial"/>
                <a:sym typeface="Arial"/>
              </a:rPr>
              <a:t>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(KPI2 &amp; recommendations) From the community-wide perspective, we aim to increase the number of users that join the discussion of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 prevention topics. 1) Encourage more moderators from various communities to post and pin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prevention topics in their communities 2) For new users, Reddit could automatically subscribe them to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communities 3) Reddit could put more prevention-related topics on trending today or Popular posts. (2</a:t>
            </a:r>
            <a:r>
              <a:rPr lang="en-US" altLang="zh-CN" sz="1100" b="0" i="0" u="none" strike="noStrike" cap="none" dirty="0">
                <a:solidFill>
                  <a:srgbClr val="000000"/>
                </a:solidFill>
                <a:effectLst/>
                <a:latin typeface="Arial"/>
                <a:ea typeface="Arial"/>
                <a:cs typeface="Arial"/>
                <a:sym typeface="Arial"/>
              </a:rPr>
              <a:t>72</a:t>
            </a:r>
            <a:r>
              <a:rPr lang="en-US" sz="1100" b="0" i="0" u="none" strike="noStrike" cap="none" dirty="0">
                <a:solidFill>
                  <a:srgbClr val="000000"/>
                </a:solidFill>
                <a:effectLst/>
                <a:latin typeface="Arial"/>
                <a:ea typeface="Arial"/>
                <a:cs typeface="Arial"/>
                <a:sym typeface="Arial"/>
              </a:rPr>
              <a:t>)</a:t>
            </a:r>
            <a:endParaRPr lang="en-US" b="0" i="0" u="none" strike="noStrike" dirty="0">
              <a:solidFill>
                <a:srgbClr val="000000"/>
              </a:solidFill>
              <a:effectLst/>
            </a:endParaRPr>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(impact) We believe by adopting these recommendations, Reddit could establish its image of social responsibility. What’s more, we could raise the public’s awareness of prevention, thus reducing the spread speed and infectious cases for the whole society. </a:t>
            </a:r>
            <a:endParaRPr lang="en-US" b="0" i="0" u="none" strike="noStrike" dirty="0">
              <a:solidFill>
                <a:srgbClr val="000000"/>
              </a:solidFill>
              <a:effectLs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6ffd58534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6ffd58534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09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fe0c27f6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6fe0c27f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55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fe0c27f6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fe0c27f6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(Background) After the first confirmed case of novel coronavirus (2019-nCoV) in the United States on Jan.20, the country has been in the acceleration phase of the pandemic till now. Although different parts of the country are seeing different levels of COVID-19 activity, as of April 6, 42 states, D.C., and Puerto Rico have issued shelter-in-place or stay-at-home orders. Living in the San Francisco Bay Area, which is the first US county to issue “shelter-in-place” order, we, about 6 millions residents, have been home for almost a whole month.</a:t>
            </a:r>
            <a:br>
              <a:rPr lang="en-US" b="0" i="0" u="none" strike="noStrike" dirty="0">
                <a:solidFill>
                  <a:srgbClr val="000000"/>
                </a:solidFill>
                <a:effectLst/>
              </a:rPr>
            </a:br>
            <a:r>
              <a:rPr lang="en-US" sz="1100" b="0" i="0" u="none" strike="noStrike" cap="none" dirty="0">
                <a:solidFill>
                  <a:srgbClr val="000000"/>
                </a:solidFill>
                <a:effectLst/>
                <a:latin typeface="Arial"/>
                <a:ea typeface="Arial"/>
                <a:cs typeface="Arial"/>
                <a:sym typeface="Arial"/>
              </a:rPr>
              <a:t>(Question) As more and more people have been instructed to stay at home, our website, as the online discussion platform, is where all the heated discussions happen. </a:t>
            </a:r>
            <a:r>
              <a:rPr lang="en-US" sz="1100" b="1" i="0" u="none" strike="noStrike" cap="none" dirty="0">
                <a:solidFill>
                  <a:srgbClr val="000000"/>
                </a:solidFill>
                <a:effectLst/>
                <a:latin typeface="Arial"/>
                <a:ea typeface="Arial"/>
                <a:cs typeface="Arial"/>
                <a:sym typeface="Arial"/>
              </a:rPr>
              <a:t>Our team would like to see how people are reacting to the pandemic on Reddit.</a:t>
            </a:r>
            <a:br>
              <a:rPr lang="en-US" dirty="0"/>
            </a:br>
            <a:br>
              <a:rPr lang="en-US" dirty="0"/>
            </a:br>
            <a:br>
              <a:rPr lang="en-US" dirty="0"/>
            </a:b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(Main objective/motivation) Based on analysis of various discussions on the pandemic, </a:t>
            </a:r>
            <a:r>
              <a:rPr lang="en-US" sz="1100" b="1" i="0" u="none" strike="noStrike" cap="none" dirty="0">
                <a:solidFill>
                  <a:srgbClr val="000000"/>
                </a:solidFill>
                <a:effectLst/>
                <a:latin typeface="Arial"/>
                <a:ea typeface="Arial"/>
                <a:cs typeface="Arial"/>
                <a:sym typeface="Arial"/>
              </a:rPr>
              <a:t>Reddit aims to see if they could guide topics so that they effectively help flatten the curve</a:t>
            </a:r>
            <a:r>
              <a:rPr lang="en-US" sz="1100" b="0" i="0" u="none" strike="noStrike" cap="none" dirty="0">
                <a:solidFill>
                  <a:srgbClr val="000000"/>
                </a:solidFill>
                <a:effectLst/>
                <a:latin typeface="Arial"/>
                <a:ea typeface="Arial"/>
                <a:cs typeface="Arial"/>
                <a:sym typeface="Arial"/>
              </a:rPr>
              <a:t> with the joint effort from its whole communities. Having this in mind, we decided to learn about the most concerned or heated topics discussed among people on Reddit regarding COVID-19. We want to identify how the topics are distributed and if these topics can actually help the society from various aspects to flatten the curve.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(potential impact) After our evaluation, we will provide recommendations to encourage users’ engagement, arouse more and </a:t>
            </a:r>
            <a:r>
              <a:rPr lang="en-US" sz="1100" b="1" i="0" u="none" strike="noStrike" cap="none" dirty="0">
                <a:solidFill>
                  <a:srgbClr val="000000"/>
                </a:solidFill>
                <a:effectLst/>
                <a:latin typeface="Arial"/>
                <a:ea typeface="Arial"/>
                <a:cs typeface="Arial"/>
                <a:sym typeface="Arial"/>
              </a:rPr>
              <a:t>more awareness of people regarding the prevention of COVID-19</a:t>
            </a:r>
            <a:r>
              <a:rPr lang="en-US" sz="1100" b="0" i="0" u="none" strike="noStrike" cap="none" dirty="0">
                <a:solidFill>
                  <a:srgbClr val="000000"/>
                </a:solidFill>
                <a:effectLst/>
                <a:latin typeface="Arial"/>
                <a:ea typeface="Arial"/>
                <a:cs typeface="Arial"/>
                <a:sym typeface="Arial"/>
              </a:rPr>
              <a:t>, and eventually </a:t>
            </a:r>
            <a:r>
              <a:rPr lang="en-US" sz="1100" b="1" i="0" u="none" strike="noStrike" cap="none" dirty="0">
                <a:solidFill>
                  <a:srgbClr val="000000"/>
                </a:solidFill>
                <a:effectLst/>
                <a:latin typeface="Arial"/>
                <a:ea typeface="Arial"/>
                <a:cs typeface="Arial"/>
                <a:sym typeface="Arial"/>
              </a:rPr>
              <a:t>flatten the curve while establishing the company’s image of social responsibility.</a:t>
            </a:r>
            <a:br>
              <a:rPr lang="en-US" dirty="0"/>
            </a:br>
            <a:br>
              <a:rPr lang="en-US" dirty="0"/>
            </a:br>
            <a:endParaRPr dirty="0"/>
          </a:p>
        </p:txBody>
      </p:sp>
    </p:spTree>
    <p:extLst>
      <p:ext uri="{BB962C8B-B14F-4D97-AF65-F5344CB8AC3E}">
        <p14:creationId xmlns:p14="http://schemas.microsoft.com/office/powerpoint/2010/main" val="199739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fe0c27f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6fe0c27f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(Data source) Here you can see a recap of how amazing Reddit is doing for 2019. Ranked the sixth most used website in the US, we have a user base that grew by 30% in 2019 and another 30% of Year-over-year increase of monthly active users, amounting to 430 million. Moreover, we have 199 million posts and 1.7 billion comments added in 2019. Having these many active users as well as the rich database, we decided to develop topic modeling using comment submissions from the website as our data source.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fe0c27f6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fe0c27f6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(Data Integrity) Determining our data source, we start to build our dataset for our topic modelling. We scraped all the comments from Reddit from 3/1 to 4/11 with a query of “COVID” in it. Requesting and pulling 1000 comments from the Reddit API at a time, we created a database containing 560 thousands comments in total.</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(Use of ML) We then applied </a:t>
            </a:r>
            <a:r>
              <a:rPr lang="en-US" sz="1100" b="1" i="0" u="none" strike="noStrike" cap="none" dirty="0">
                <a:solidFill>
                  <a:srgbClr val="000000"/>
                </a:solidFill>
                <a:effectLst/>
                <a:latin typeface="Arial"/>
                <a:ea typeface="Arial"/>
                <a:cs typeface="Arial"/>
                <a:sym typeface="Arial"/>
              </a:rPr>
              <a:t>Natural Language Toolkit </a:t>
            </a:r>
            <a:r>
              <a:rPr lang="en-US" sz="1100" b="0" i="0" u="none" strike="noStrike" cap="none" dirty="0">
                <a:solidFill>
                  <a:srgbClr val="000000"/>
                </a:solidFill>
                <a:effectLst/>
                <a:latin typeface="Arial"/>
                <a:ea typeface="Arial"/>
                <a:cs typeface="Arial"/>
                <a:sym typeface="Arial"/>
              </a:rPr>
              <a:t>to tokenize and stem the words. And finally used a </a:t>
            </a:r>
            <a:r>
              <a:rPr lang="en-US" sz="1100" b="1" i="0" u="none" strike="noStrike" cap="none" dirty="0">
                <a:solidFill>
                  <a:srgbClr val="000000"/>
                </a:solidFill>
                <a:effectLst/>
                <a:latin typeface="Arial"/>
                <a:ea typeface="Arial"/>
                <a:cs typeface="Arial"/>
                <a:sym typeface="Arial"/>
              </a:rPr>
              <a:t>Latent Dirichlet Allocation </a:t>
            </a:r>
            <a:r>
              <a:rPr lang="en-US" sz="1100" b="0" i="0" u="none" strike="noStrike" cap="none" dirty="0">
                <a:solidFill>
                  <a:srgbClr val="000000"/>
                </a:solidFill>
                <a:effectLst/>
                <a:latin typeface="Arial"/>
                <a:ea typeface="Arial"/>
                <a:cs typeface="Arial"/>
                <a:sym typeface="Arial"/>
              </a:rPr>
              <a:t>(aka LDA) model to find our most distinguishable topics. We set our imaginary topics number as 20. And we assume that  the output of the model can have a fairly evenly distribution of the topics. (131)</a:t>
            </a:r>
            <a:endParaRPr lang="en-US" b="0" i="0" u="none" strike="noStrike" dirty="0">
              <a:solidFill>
                <a:srgbClr val="000000"/>
              </a:solidFill>
              <a:effectLst/>
            </a:endParaRPr>
          </a:p>
        </p:txBody>
      </p:sp>
    </p:spTree>
    <p:extLst>
      <p:ext uri="{BB962C8B-B14F-4D97-AF65-F5344CB8AC3E}">
        <p14:creationId xmlns:p14="http://schemas.microsoft.com/office/powerpoint/2010/main" val="114472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fe0c27f6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fe0c27f6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However, the output of the model does not ideally align with our assumption. Even though we set 20 topics/clusters for our model, 80% of the data fall into one cluster. We evaluated some most representative comments from the rest 20%, and found that they are actually out-of-scope topics, like fraud information, politics conspiracy, other natural disasters, and etc. </a:t>
            </a:r>
          </a:p>
          <a:p>
            <a:pPr lvl="1" rtl="0"/>
            <a:r>
              <a:rPr lang="en-US" altLang="zh-CN" b="0" i="0" u="none" strike="noStrike" dirty="0">
                <a:solidFill>
                  <a:srgbClr val="000000"/>
                </a:solidFill>
                <a:effectLst/>
              </a:rPr>
              <a:t>(interactive</a:t>
            </a:r>
            <a:r>
              <a:rPr lang="zh-CN" altLang="en-US" b="0" i="0" u="none" strike="noStrike" dirty="0">
                <a:solidFill>
                  <a:srgbClr val="000000"/>
                </a:solidFill>
                <a:effectLst/>
              </a:rPr>
              <a:t> </a:t>
            </a:r>
            <a:r>
              <a:rPr lang="en-US" altLang="zh-CN" b="0" i="0" u="none" strike="noStrike" dirty="0">
                <a:solidFill>
                  <a:srgbClr val="000000"/>
                </a:solidFill>
                <a:effectLst/>
              </a:rPr>
              <a:t>graph</a:t>
            </a:r>
            <a:r>
              <a:rPr lang="zh-CN" altLang="en-US" b="0" i="0" u="none" strike="noStrike" dirty="0">
                <a:solidFill>
                  <a:srgbClr val="000000"/>
                </a:solidFill>
                <a:effectLst/>
              </a:rPr>
              <a:t> </a:t>
            </a:r>
            <a:r>
              <a:rPr lang="en-US" altLang="zh-CN" b="0" i="0" u="none" strike="noStrike" dirty="0">
                <a:solidFill>
                  <a:srgbClr val="000000"/>
                </a:solidFill>
                <a:effectLst/>
              </a:rPr>
              <a:t>link:</a:t>
            </a:r>
            <a:r>
              <a:rPr lang="zh-CN" altLang="en-US" b="0" i="0" u="none" strike="noStrike" dirty="0">
                <a:solidFill>
                  <a:srgbClr val="000000"/>
                </a:solidFill>
                <a:effectLst/>
              </a:rPr>
              <a:t> </a:t>
            </a:r>
            <a:r>
              <a:rPr lang="en-HK" dirty="0">
                <a:hlinkClick r:id="rId3"/>
              </a:rPr>
              <a:t>https://freiheit77.github.io/COVID-19-Topics-Model/submission_vis.html</a:t>
            </a:r>
            <a:r>
              <a:rPr lang="en-US" altLang="zh-CN" dirty="0"/>
              <a:t>)</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(underlying assumptions) Therefore, we want to narrow our dataset from all communities down to a specific community where COVID-19 is compactly discussed. We assumed that in a highly-active community regarding the same topics, people will have more diversified interests or perspectives toward a common question. So we found “Coronavirus” community as our narrow-down </a:t>
            </a:r>
            <a:r>
              <a:rPr lang="en-US" sz="1100" b="0" i="0" u="none" strike="noStrike" cap="none" dirty="0" err="1">
                <a:solidFill>
                  <a:srgbClr val="000000"/>
                </a:solidFill>
                <a:effectLst/>
                <a:latin typeface="Arial"/>
                <a:ea typeface="Arial"/>
                <a:cs typeface="Arial"/>
                <a:sym typeface="Arial"/>
              </a:rPr>
              <a:t>datasource</a:t>
            </a:r>
            <a:r>
              <a:rPr lang="en-US" sz="1100" b="0" i="0" u="none" strike="noStrike" cap="none" dirty="0">
                <a:solidFill>
                  <a:srgbClr val="000000"/>
                </a:solidFill>
                <a:effectLst/>
                <a:latin typeface="Arial"/>
                <a:ea typeface="Arial"/>
                <a:cs typeface="Arial"/>
                <a:sym typeface="Arial"/>
              </a:rPr>
              <a:t>. (100)</a:t>
            </a:r>
            <a:endParaRPr lang="en-US" b="0" i="0" u="none" strike="noStrike" dirty="0">
              <a:solidFill>
                <a:srgbClr val="000000"/>
              </a:solidFill>
              <a:effectLs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2383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fe0c27f6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fe0c27f6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(model result) After running our LDA model on the comments retrieved from the Coronavirus community, we found that </a:t>
            </a:r>
            <a:r>
              <a:rPr lang="en-US" sz="1100" b="0" i="0" u="none" strike="noStrike" cap="none" dirty="0" err="1">
                <a:solidFill>
                  <a:srgbClr val="000000"/>
                </a:solidFill>
                <a:effectLst/>
                <a:latin typeface="Arial"/>
                <a:ea typeface="Arial"/>
                <a:cs typeface="Arial"/>
                <a:sym typeface="Arial"/>
              </a:rPr>
              <a:t>Covid</a:t>
            </a:r>
            <a:r>
              <a:rPr lang="en-US" sz="1100" b="0" i="0" u="none" strike="noStrike" cap="none" dirty="0">
                <a:solidFill>
                  <a:srgbClr val="000000"/>
                </a:solidFill>
                <a:effectLst/>
                <a:latin typeface="Arial"/>
                <a:ea typeface="Arial"/>
                <a:cs typeface="Arial"/>
                <a:sym typeface="Arial"/>
              </a:rPr>
              <a:t>-related topics identified on Reddit resonated well with the public’s concerns. The intimidating increasing number of cases brings about a great amount of relevant news and policy responses. Also the public is concerned about the </a:t>
            </a:r>
            <a:r>
              <a:rPr lang="en-US" sz="1100" b="1" i="0" u="none" strike="noStrike" cap="none" dirty="0">
                <a:solidFill>
                  <a:srgbClr val="000000"/>
                </a:solidFill>
                <a:effectLst/>
                <a:latin typeface="Arial"/>
                <a:ea typeface="Arial"/>
                <a:cs typeface="Arial"/>
                <a:sym typeface="Arial"/>
              </a:rPr>
              <a:t>societal impact as Covid-19 spread and effective measures to control the virus</a:t>
            </a:r>
            <a:r>
              <a:rPr lang="en-US" sz="1100" b="0" i="0" u="none" strike="noStrike" cap="none" dirty="0">
                <a:solidFill>
                  <a:srgbClr val="000000"/>
                </a:solidFill>
                <a:effectLst/>
                <a:latin typeface="Arial"/>
                <a:ea typeface="Arial"/>
                <a:cs typeface="Arial"/>
                <a:sym typeface="Arial"/>
              </a:rPr>
              <a:t>. People wanted to learn about Covid-19 </a:t>
            </a:r>
            <a:r>
              <a:rPr lang="en-US" sz="1100" b="1" i="0" u="none" strike="noStrike" cap="none" dirty="0">
                <a:solidFill>
                  <a:srgbClr val="000000"/>
                </a:solidFill>
                <a:effectLst/>
                <a:latin typeface="Arial"/>
                <a:ea typeface="Arial"/>
                <a:cs typeface="Arial"/>
                <a:sym typeface="Arial"/>
              </a:rPr>
              <a:t>transmission routes and the risks</a:t>
            </a:r>
            <a:r>
              <a:rPr lang="en-US" sz="1100" b="0" i="0" u="none" strike="noStrike" cap="none" dirty="0">
                <a:solidFill>
                  <a:srgbClr val="000000"/>
                </a:solidFill>
                <a:effectLst/>
                <a:latin typeface="Arial"/>
                <a:ea typeface="Arial"/>
                <a:cs typeface="Arial"/>
                <a:sym typeface="Arial"/>
              </a:rPr>
              <a:t> associated with Covid-19 infections. </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(finding the problem) However, 60% of them are discussing news and policy (COVID-19 reaction </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policy</a:t>
            </a:r>
            <a:r>
              <a:rPr lang="en-US" sz="1100" b="0" i="0" u="none" strike="noStrike" cap="none" dirty="0">
                <a:solidFill>
                  <a:srgbClr val="000000"/>
                </a:solidFill>
                <a:effectLst/>
                <a:latin typeface="Arial"/>
                <a:ea typeface="Arial"/>
                <a:cs typeface="Arial"/>
                <a:sym typeface="Arial"/>
              </a:rPr>
              <a:t>), case reports, symptoms and transmission routes), while only a small amount of them are talking about effective measures to control the virus and societal impacts. </a:t>
            </a:r>
            <a:r>
              <a:rPr lang="en-US" sz="1100" b="1" i="0" u="none" strike="noStrike" cap="none" dirty="0">
                <a:solidFill>
                  <a:srgbClr val="000000"/>
                </a:solidFill>
                <a:effectLst/>
                <a:latin typeface="Arial"/>
                <a:ea typeface="Arial"/>
                <a:cs typeface="Arial"/>
                <a:sym typeface="Arial"/>
              </a:rPr>
              <a:t>This indicates that people are passively receiving covid-19 related information rather than spontaneously having the awareness and intuition of precaution.</a:t>
            </a:r>
            <a:endParaRPr lang="en-US" b="0" i="0" u="none" strike="noStrike" dirty="0">
              <a:solidFill>
                <a:srgbClr val="000000"/>
              </a:solidFill>
              <a:effectLst/>
            </a:endParaRPr>
          </a:p>
          <a:p>
            <a:pPr rtl="0"/>
            <a:r>
              <a:rPr lang="en-US" sz="1100" b="0" i="0" u="none" strike="noStrike" cap="none" dirty="0">
                <a:solidFill>
                  <a:srgbClr val="000000"/>
                </a:solidFill>
                <a:effectLst/>
                <a:latin typeface="Arial"/>
                <a:ea typeface="Arial"/>
                <a:cs typeface="Arial"/>
                <a:sym typeface="Arial"/>
              </a:rPr>
              <a:t>(transition) Only when people actively join the discussion about prevention, can they raise their awareness of prevention, then eventually unite as a whole community to fight against this invisible enemy, thus helping flatten the curve. (150)</a:t>
            </a:r>
            <a:endParaRPr lang="en-US" b="0" i="0" u="none" strike="noStrike" dirty="0">
              <a:solidFill>
                <a:srgbClr val="000000"/>
              </a:solidFill>
              <a:effectLst/>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340050"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8" name="Google Shape;28;p2"/>
          <p:cNvSpPr/>
          <p:nvPr/>
        </p:nvSpPr>
        <p:spPr>
          <a:xfrm>
            <a:off x="1676503" y="1276348"/>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206129" y="2908331"/>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22"/>
          <p:cNvSpPr/>
          <p:nvPr/>
        </p:nvSpPr>
        <p:spPr>
          <a:xfrm rot="-5400000" flipH="1">
            <a:off x="-2548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8168279" y="292503"/>
            <a:ext cx="412825" cy="42310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8581102" y="771181"/>
            <a:ext cx="241079" cy="247076"/>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4"/>
          <p:cNvSpPr/>
          <p:nvPr/>
        </p:nvSpPr>
        <p:spPr>
          <a:xfrm rot="-5400000" flipH="1">
            <a:off x="-446057"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rot="6299984">
            <a:off x="5078912" y="-2215493"/>
            <a:ext cx="4042453" cy="6266287"/>
            <a:chOff x="-340050" y="-2"/>
            <a:chExt cx="2437096" cy="3777791"/>
          </a:xfrm>
        </p:grpSpPr>
        <p:sp>
          <p:nvSpPr>
            <p:cNvPr id="54" name="Google Shape;54;p4"/>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txBox="1">
            <a:spLocks noGrp="1"/>
          </p:cNvSpPr>
          <p:nvPr>
            <p:ph type="body" idx="1"/>
          </p:nvPr>
        </p:nvSpPr>
        <p:spPr>
          <a:xfrm>
            <a:off x="1092075" y="2753600"/>
            <a:ext cx="3384600" cy="12456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solidFill>
                  <a:schemeClr val="lt2"/>
                </a:solidFil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4"/>
          <p:cNvSpPr txBox="1">
            <a:spLocks noGrp="1"/>
          </p:cNvSpPr>
          <p:nvPr>
            <p:ph type="title"/>
          </p:nvPr>
        </p:nvSpPr>
        <p:spPr>
          <a:xfrm>
            <a:off x="1092075" y="1997900"/>
            <a:ext cx="32757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5"/>
          <p:cNvSpPr txBox="1">
            <a:spLocks noGrp="1"/>
          </p:cNvSpPr>
          <p:nvPr>
            <p:ph type="ctrTitle"/>
          </p:nvPr>
        </p:nvSpPr>
        <p:spPr>
          <a:xfrm flipH="1">
            <a:off x="1463925" y="1085113"/>
            <a:ext cx="21378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 name="Google Shape;66;p5"/>
          <p:cNvSpPr txBox="1">
            <a:spLocks noGrp="1"/>
          </p:cNvSpPr>
          <p:nvPr>
            <p:ph type="subTitle" idx="1"/>
          </p:nvPr>
        </p:nvSpPr>
        <p:spPr>
          <a:xfrm flipH="1">
            <a:off x="1007475" y="1812749"/>
            <a:ext cx="3050700" cy="14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algn="ctr" rtl="0">
              <a:lnSpc>
                <a:spcPct val="100000"/>
              </a:lnSpc>
              <a:spcBef>
                <a:spcPts val="0"/>
              </a:spcBef>
              <a:spcAft>
                <a:spcPts val="0"/>
              </a:spcAft>
              <a:buSzPts val="1200"/>
              <a:buAutoNum type="alphaLcPeriod"/>
              <a:defRPr sz="1200"/>
            </a:lvl2pPr>
            <a:lvl3pPr lvl="2" algn="ctr" rtl="0">
              <a:lnSpc>
                <a:spcPct val="100000"/>
              </a:lnSpc>
              <a:spcBef>
                <a:spcPts val="0"/>
              </a:spcBef>
              <a:spcAft>
                <a:spcPts val="0"/>
              </a:spcAft>
              <a:buSzPts val="1200"/>
              <a:buAutoNum type="romanLcPeriod"/>
              <a:defRPr sz="1200"/>
            </a:lvl3pPr>
            <a:lvl4pPr lvl="3" algn="ctr" rtl="0">
              <a:lnSpc>
                <a:spcPct val="100000"/>
              </a:lnSpc>
              <a:spcBef>
                <a:spcPts val="0"/>
              </a:spcBef>
              <a:spcAft>
                <a:spcPts val="0"/>
              </a:spcAft>
              <a:buSzPts val="1200"/>
              <a:buAutoNum type="arabicPeriod"/>
              <a:defRPr sz="1200"/>
            </a:lvl4pPr>
            <a:lvl5pPr lvl="4" algn="ctr" rtl="0">
              <a:lnSpc>
                <a:spcPct val="100000"/>
              </a:lnSpc>
              <a:spcBef>
                <a:spcPts val="0"/>
              </a:spcBef>
              <a:spcAft>
                <a:spcPts val="0"/>
              </a:spcAft>
              <a:buSzPts val="1200"/>
              <a:buAutoNum type="alphaLcPeriod"/>
              <a:defRPr sz="1200"/>
            </a:lvl5pPr>
            <a:lvl6pPr lvl="5" algn="ctr" rtl="0">
              <a:lnSpc>
                <a:spcPct val="100000"/>
              </a:lnSpc>
              <a:spcBef>
                <a:spcPts val="0"/>
              </a:spcBef>
              <a:spcAft>
                <a:spcPts val="0"/>
              </a:spcAft>
              <a:buSzPts val="1200"/>
              <a:buAutoNum type="romanLcPeriod"/>
              <a:defRPr sz="1200"/>
            </a:lvl6pPr>
            <a:lvl7pPr lvl="6" algn="ctr" rtl="0">
              <a:lnSpc>
                <a:spcPct val="100000"/>
              </a:lnSpc>
              <a:spcBef>
                <a:spcPts val="0"/>
              </a:spcBef>
              <a:spcAft>
                <a:spcPts val="0"/>
              </a:spcAft>
              <a:buSzPts val="1200"/>
              <a:buAutoNum type="arabicPeriod"/>
              <a:defRPr sz="1200"/>
            </a:lvl7pPr>
            <a:lvl8pPr lvl="7" algn="ctr" rtl="0">
              <a:lnSpc>
                <a:spcPct val="100000"/>
              </a:lnSpc>
              <a:spcBef>
                <a:spcPts val="0"/>
              </a:spcBef>
              <a:spcAft>
                <a:spcPts val="0"/>
              </a:spcAft>
              <a:buSzPts val="1200"/>
              <a:buAutoNum type="alphaLcPeriod"/>
              <a:defRPr sz="1200"/>
            </a:lvl8pPr>
            <a:lvl9pPr lvl="8" algn="ctr" rtl="0">
              <a:lnSpc>
                <a:spcPct val="100000"/>
              </a:lnSpc>
              <a:spcBef>
                <a:spcPts val="0"/>
              </a:spcBef>
              <a:spcAft>
                <a:spcPts val="0"/>
              </a:spcAft>
              <a:buSzPts val="1200"/>
              <a:buAutoNum type="romanLcPeriod"/>
              <a:defRPr sz="1200"/>
            </a:lvl9pPr>
          </a:lstStyle>
          <a:p>
            <a:endParaRPr/>
          </a:p>
        </p:txBody>
      </p:sp>
      <p:sp>
        <p:nvSpPr>
          <p:cNvPr id="67" name="Google Shape;67;p5"/>
          <p:cNvSpPr txBox="1">
            <a:spLocks noGrp="1"/>
          </p:cNvSpPr>
          <p:nvPr>
            <p:ph type="ctrTitle" idx="2"/>
          </p:nvPr>
        </p:nvSpPr>
        <p:spPr>
          <a:xfrm flipH="1">
            <a:off x="5542275" y="1085086"/>
            <a:ext cx="21378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8" name="Google Shape;68;p5"/>
          <p:cNvSpPr txBox="1">
            <a:spLocks noGrp="1"/>
          </p:cNvSpPr>
          <p:nvPr>
            <p:ph type="subTitle" idx="3"/>
          </p:nvPr>
        </p:nvSpPr>
        <p:spPr>
          <a:xfrm flipH="1">
            <a:off x="5085825" y="1812749"/>
            <a:ext cx="3050700" cy="14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algn="ctr" rtl="0">
              <a:lnSpc>
                <a:spcPct val="100000"/>
              </a:lnSpc>
              <a:spcBef>
                <a:spcPts val="0"/>
              </a:spcBef>
              <a:spcAft>
                <a:spcPts val="0"/>
              </a:spcAft>
              <a:buSzPts val="1200"/>
              <a:buAutoNum type="alphaLcPeriod"/>
              <a:defRPr sz="1200"/>
            </a:lvl2pPr>
            <a:lvl3pPr lvl="2" algn="ctr" rtl="0">
              <a:lnSpc>
                <a:spcPct val="100000"/>
              </a:lnSpc>
              <a:spcBef>
                <a:spcPts val="0"/>
              </a:spcBef>
              <a:spcAft>
                <a:spcPts val="0"/>
              </a:spcAft>
              <a:buSzPts val="1200"/>
              <a:buAutoNum type="romanLcPeriod"/>
              <a:defRPr sz="1200"/>
            </a:lvl3pPr>
            <a:lvl4pPr lvl="3" algn="ctr" rtl="0">
              <a:lnSpc>
                <a:spcPct val="100000"/>
              </a:lnSpc>
              <a:spcBef>
                <a:spcPts val="0"/>
              </a:spcBef>
              <a:spcAft>
                <a:spcPts val="0"/>
              </a:spcAft>
              <a:buSzPts val="1200"/>
              <a:buAutoNum type="arabicPeriod"/>
              <a:defRPr sz="1200"/>
            </a:lvl4pPr>
            <a:lvl5pPr lvl="4" algn="ctr" rtl="0">
              <a:lnSpc>
                <a:spcPct val="100000"/>
              </a:lnSpc>
              <a:spcBef>
                <a:spcPts val="0"/>
              </a:spcBef>
              <a:spcAft>
                <a:spcPts val="0"/>
              </a:spcAft>
              <a:buSzPts val="1200"/>
              <a:buAutoNum type="alphaLcPeriod"/>
              <a:defRPr sz="1200"/>
            </a:lvl5pPr>
            <a:lvl6pPr lvl="5" algn="ctr" rtl="0">
              <a:lnSpc>
                <a:spcPct val="100000"/>
              </a:lnSpc>
              <a:spcBef>
                <a:spcPts val="0"/>
              </a:spcBef>
              <a:spcAft>
                <a:spcPts val="0"/>
              </a:spcAft>
              <a:buSzPts val="1200"/>
              <a:buAutoNum type="romanLcPeriod"/>
              <a:defRPr sz="1200"/>
            </a:lvl6pPr>
            <a:lvl7pPr lvl="6" algn="ctr" rtl="0">
              <a:lnSpc>
                <a:spcPct val="100000"/>
              </a:lnSpc>
              <a:spcBef>
                <a:spcPts val="0"/>
              </a:spcBef>
              <a:spcAft>
                <a:spcPts val="0"/>
              </a:spcAft>
              <a:buSzPts val="1200"/>
              <a:buAutoNum type="arabicPeriod"/>
              <a:defRPr sz="1200"/>
            </a:lvl7pPr>
            <a:lvl8pPr lvl="7" algn="ctr" rtl="0">
              <a:lnSpc>
                <a:spcPct val="100000"/>
              </a:lnSpc>
              <a:spcBef>
                <a:spcPts val="0"/>
              </a:spcBef>
              <a:spcAft>
                <a:spcPts val="0"/>
              </a:spcAft>
              <a:buSzPts val="1200"/>
              <a:buAutoNum type="alphaLcPeriod"/>
              <a:defRPr sz="1200"/>
            </a:lvl8pPr>
            <a:lvl9pPr lvl="8" algn="ctr" rtl="0">
              <a:lnSpc>
                <a:spcPct val="100000"/>
              </a:lnSpc>
              <a:spcBef>
                <a:spcPts val="0"/>
              </a:spcBef>
              <a:spcAft>
                <a:spcPts val="0"/>
              </a:spcAft>
              <a:buSzPts val="1200"/>
              <a:buAutoNum type="romanLcPeriod"/>
              <a:defRPr sz="1200"/>
            </a:lvl9pPr>
          </a:lstStyle>
          <a:p>
            <a:endParaRPr/>
          </a:p>
        </p:txBody>
      </p:sp>
      <p:sp>
        <p:nvSpPr>
          <p:cNvPr id="69" name="Google Shape;69;p5"/>
          <p:cNvSpPr txBox="1">
            <a:spLocks noGrp="1"/>
          </p:cNvSpPr>
          <p:nvPr>
            <p:ph type="title" idx="4"/>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p:nvPr/>
        </p:nvSpPr>
        <p:spPr>
          <a:xfrm rot="-6322941" flipH="1">
            <a:off x="7395333" y="-77944"/>
            <a:ext cx="1861284" cy="2199417"/>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txBox="1">
            <a:spLocks noGrp="1"/>
          </p:cNvSpPr>
          <p:nvPr>
            <p:ph type="body" idx="1"/>
          </p:nvPr>
        </p:nvSpPr>
        <p:spPr>
          <a:xfrm>
            <a:off x="4357100" y="361325"/>
            <a:ext cx="4066800" cy="14073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Clr>
                <a:schemeClr val="lt2"/>
              </a:buClr>
              <a:buSzPts val="1800"/>
              <a:buNone/>
              <a:defRPr sz="3600">
                <a:solidFill>
                  <a:schemeClr val="dk2"/>
                </a:solidFill>
                <a:latin typeface="Pathway Gothic One"/>
                <a:ea typeface="Pathway Gothic One"/>
                <a:cs typeface="Pathway Gothic One"/>
                <a:sym typeface="Pathway Gothic 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1959900" y="664650"/>
            <a:ext cx="5324100" cy="141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3" name="Google Shape;103;p11"/>
          <p:cNvSpPr txBox="1">
            <a:spLocks noGrp="1"/>
          </p:cNvSpPr>
          <p:nvPr>
            <p:ph type="subTitle" idx="1"/>
          </p:nvPr>
        </p:nvSpPr>
        <p:spPr>
          <a:xfrm flipH="1">
            <a:off x="3578600" y="1995525"/>
            <a:ext cx="2086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1"/>
          <p:cNvSpPr txBox="1">
            <a:spLocks noGrp="1"/>
          </p:cNvSpPr>
          <p:nvPr>
            <p:ph type="title" idx="2" hasCustomPrompt="1"/>
          </p:nvPr>
        </p:nvSpPr>
        <p:spPr>
          <a:xfrm>
            <a:off x="1959900" y="2278425"/>
            <a:ext cx="5324100" cy="14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1"/>
          <p:cNvSpPr txBox="1">
            <a:spLocks noGrp="1"/>
          </p:cNvSpPr>
          <p:nvPr>
            <p:ph type="subTitle" idx="3"/>
          </p:nvPr>
        </p:nvSpPr>
        <p:spPr>
          <a:xfrm flipH="1">
            <a:off x="3578600" y="3609300"/>
            <a:ext cx="2086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1"/>
          <p:cNvSpPr/>
          <p:nvPr/>
        </p:nvSpPr>
        <p:spPr>
          <a:xfrm rot="5400000" flipH="1">
            <a:off x="5766962" y="-544422"/>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1"/>
          <p:cNvGrpSpPr/>
          <p:nvPr/>
        </p:nvGrpSpPr>
        <p:grpSpPr>
          <a:xfrm rot="6859571" flipH="1">
            <a:off x="201992" y="2098623"/>
            <a:ext cx="4042591" cy="6266501"/>
            <a:chOff x="-340050" y="-2"/>
            <a:chExt cx="2437096" cy="3777791"/>
          </a:xfrm>
        </p:grpSpPr>
        <p:sp>
          <p:nvSpPr>
            <p:cNvPr id="108" name="Google Shape;108;p11"/>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1"/>
          <p:cNvGrpSpPr/>
          <p:nvPr/>
        </p:nvGrpSpPr>
        <p:grpSpPr>
          <a:xfrm rot="-5082426">
            <a:off x="7188157" y="-2495591"/>
            <a:ext cx="3626205" cy="4508527"/>
            <a:chOff x="374425" y="237975"/>
            <a:chExt cx="4197075" cy="5218300"/>
          </a:xfrm>
        </p:grpSpPr>
        <p:sp>
          <p:nvSpPr>
            <p:cNvPr id="117" name="Google Shape;117;p11"/>
            <p:cNvSpPr/>
            <p:nvPr/>
          </p:nvSpPr>
          <p:spPr>
            <a:xfrm>
              <a:off x="374425" y="237975"/>
              <a:ext cx="4197075" cy="5218300"/>
            </a:xfrm>
            <a:custGeom>
              <a:avLst/>
              <a:gdLst/>
              <a:ahLst/>
              <a:cxnLst/>
              <a:rect l="l" t="t" r="r" b="b"/>
              <a:pathLst>
                <a:path w="167883" h="208732" extrusionOk="0">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562200" y="370825"/>
              <a:ext cx="3586425" cy="4947375"/>
            </a:xfrm>
            <a:custGeom>
              <a:avLst/>
              <a:gdLst/>
              <a:ahLst/>
              <a:cxnLst/>
              <a:rect l="l" t="t" r="r" b="b"/>
              <a:pathLst>
                <a:path w="143457" h="197895" extrusionOk="0">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524050" y="838275"/>
              <a:ext cx="1187350" cy="527800"/>
            </a:xfrm>
            <a:custGeom>
              <a:avLst/>
              <a:gdLst/>
              <a:ahLst/>
              <a:cxnLst/>
              <a:rect l="l" t="t" r="r" b="b"/>
              <a:pathLst>
                <a:path w="47494" h="21112" extrusionOk="0">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3029275" y="1578900"/>
              <a:ext cx="971475" cy="730575"/>
            </a:xfrm>
            <a:custGeom>
              <a:avLst/>
              <a:gdLst/>
              <a:ahLst/>
              <a:cxnLst/>
              <a:rect l="l" t="t" r="r" b="b"/>
              <a:pathLst>
                <a:path w="38859" h="29223" extrusionOk="0">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375175" y="1847600"/>
              <a:ext cx="487950" cy="1146975"/>
            </a:xfrm>
            <a:custGeom>
              <a:avLst/>
              <a:gdLst/>
              <a:ahLst/>
              <a:cxnLst/>
              <a:rect l="l" t="t" r="r" b="b"/>
              <a:pathLst>
                <a:path w="19518" h="45879" extrusionOk="0">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1"/>
          <p:cNvSpPr/>
          <p:nvPr/>
        </p:nvSpPr>
        <p:spPr>
          <a:xfrm>
            <a:off x="7794735" y="2094848"/>
            <a:ext cx="629274" cy="644951"/>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57195" y="1545690"/>
            <a:ext cx="367483" cy="376620"/>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2">
    <p:spTree>
      <p:nvGrpSpPr>
        <p:cNvPr id="1" name="Shape 156"/>
        <p:cNvGrpSpPr/>
        <p:nvPr/>
      </p:nvGrpSpPr>
      <p:grpSpPr>
        <a:xfrm>
          <a:off x="0" y="0"/>
          <a:ext cx="0" cy="0"/>
          <a:chOff x="0" y="0"/>
          <a:chExt cx="0" cy="0"/>
        </a:xfrm>
      </p:grpSpPr>
      <p:sp>
        <p:nvSpPr>
          <p:cNvPr id="157" name="Google Shape;157;p15"/>
          <p:cNvSpPr/>
          <p:nvPr/>
        </p:nvSpPr>
        <p:spPr>
          <a:xfrm rot="5400000" flipH="1">
            <a:off x="6518816" y="-160911"/>
            <a:ext cx="3217346" cy="31318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flipH="1">
            <a:off x="-586834" y="2582289"/>
            <a:ext cx="3217346" cy="31318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096125" y="-140350"/>
            <a:ext cx="741220" cy="755698"/>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209550" y="3875400"/>
            <a:ext cx="638169" cy="650635"/>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09600" y="3013675"/>
            <a:ext cx="371460" cy="3787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8238275" y="1101762"/>
            <a:ext cx="371460" cy="3787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a:spLocks noGrp="1"/>
          </p:cNvSpPr>
          <p:nvPr>
            <p:ph type="ctrTitle"/>
          </p:nvPr>
        </p:nvSpPr>
        <p:spPr>
          <a:xfrm flipH="1">
            <a:off x="5195037" y="339239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4" name="Google Shape;164;p15"/>
          <p:cNvSpPr txBox="1">
            <a:spLocks noGrp="1"/>
          </p:cNvSpPr>
          <p:nvPr>
            <p:ph type="subTitle" idx="1"/>
          </p:nvPr>
        </p:nvSpPr>
        <p:spPr>
          <a:xfrm flipH="1">
            <a:off x="4895586" y="381112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5" name="Google Shape;165;p15"/>
          <p:cNvSpPr txBox="1">
            <a:spLocks noGrp="1"/>
          </p:cNvSpPr>
          <p:nvPr>
            <p:ph type="ctrTitle" idx="2"/>
          </p:nvPr>
        </p:nvSpPr>
        <p:spPr>
          <a:xfrm flipH="1">
            <a:off x="5195037" y="173434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6" name="Google Shape;166;p15"/>
          <p:cNvSpPr txBox="1">
            <a:spLocks noGrp="1"/>
          </p:cNvSpPr>
          <p:nvPr>
            <p:ph type="subTitle" idx="3"/>
          </p:nvPr>
        </p:nvSpPr>
        <p:spPr>
          <a:xfrm flipH="1">
            <a:off x="4895586" y="215307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7" name="Google Shape;167;p15"/>
          <p:cNvSpPr txBox="1">
            <a:spLocks noGrp="1"/>
          </p:cNvSpPr>
          <p:nvPr>
            <p:ph type="ctrTitle" idx="4"/>
          </p:nvPr>
        </p:nvSpPr>
        <p:spPr>
          <a:xfrm flipH="1">
            <a:off x="2395780" y="339239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8" name="Google Shape;168;p15"/>
          <p:cNvSpPr txBox="1">
            <a:spLocks noGrp="1"/>
          </p:cNvSpPr>
          <p:nvPr>
            <p:ph type="subTitle" idx="5"/>
          </p:nvPr>
        </p:nvSpPr>
        <p:spPr>
          <a:xfrm flipH="1">
            <a:off x="2096388" y="381112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9" name="Google Shape;169;p15"/>
          <p:cNvSpPr txBox="1">
            <a:spLocks noGrp="1"/>
          </p:cNvSpPr>
          <p:nvPr>
            <p:ph type="ctrTitle" idx="6"/>
          </p:nvPr>
        </p:nvSpPr>
        <p:spPr>
          <a:xfrm flipH="1">
            <a:off x="2268430" y="1734343"/>
            <a:ext cx="1815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70" name="Google Shape;170;p15"/>
          <p:cNvSpPr txBox="1">
            <a:spLocks noGrp="1"/>
          </p:cNvSpPr>
          <p:nvPr>
            <p:ph type="subTitle" idx="7"/>
          </p:nvPr>
        </p:nvSpPr>
        <p:spPr>
          <a:xfrm flipH="1">
            <a:off x="2096388" y="2153075"/>
            <a:ext cx="2159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71" name="Google Shape;171;p15"/>
          <p:cNvSpPr txBox="1">
            <a:spLocks noGrp="1"/>
          </p:cNvSpPr>
          <p:nvPr>
            <p:ph type="title" idx="8"/>
          </p:nvPr>
        </p:nvSpPr>
        <p:spPr>
          <a:xfrm>
            <a:off x="2886075" y="346050"/>
            <a:ext cx="33720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5">
    <p:spTree>
      <p:nvGrpSpPr>
        <p:cNvPr id="1" name="Shape 187"/>
        <p:cNvGrpSpPr/>
        <p:nvPr/>
      </p:nvGrpSpPr>
      <p:grpSpPr>
        <a:xfrm>
          <a:off x="0" y="0"/>
          <a:ext cx="0" cy="0"/>
          <a:chOff x="0" y="0"/>
          <a:chExt cx="0" cy="0"/>
        </a:xfrm>
      </p:grpSpPr>
      <p:sp>
        <p:nvSpPr>
          <p:cNvPr id="188" name="Google Shape;188;p17"/>
          <p:cNvSpPr/>
          <p:nvPr/>
        </p:nvSpPr>
        <p:spPr>
          <a:xfrm rot="-1256097" flipH="1">
            <a:off x="246414" y="654727"/>
            <a:ext cx="3034839" cy="2199547"/>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rot="5400000">
            <a:off x="5272412" y="1830000"/>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txBox="1">
            <a:spLocks noGrp="1"/>
          </p:cNvSpPr>
          <p:nvPr>
            <p:ph type="body" idx="1"/>
          </p:nvPr>
        </p:nvSpPr>
        <p:spPr>
          <a:xfrm>
            <a:off x="1630925" y="1451375"/>
            <a:ext cx="5882100" cy="24834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Clr>
                <a:schemeClr val="accent2"/>
              </a:buClr>
              <a:buSzPts val="1600"/>
              <a:buFont typeface="Raleway SemiBold"/>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17500" rtl="0">
              <a:spcBef>
                <a:spcPts val="1600"/>
              </a:spcBef>
              <a:spcAft>
                <a:spcPts val="0"/>
              </a:spcAft>
              <a:buSzPts val="1400"/>
              <a:buFont typeface="Nunito Light"/>
              <a:buChar char="○"/>
              <a:defRPr/>
            </a:lvl5pPr>
            <a:lvl6pPr marL="2743200" lvl="5" indent="-317500" rtl="0">
              <a:spcBef>
                <a:spcPts val="1600"/>
              </a:spcBef>
              <a:spcAft>
                <a:spcPts val="0"/>
              </a:spcAft>
              <a:buSzPts val="14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17500" rtl="0">
              <a:spcBef>
                <a:spcPts val="1600"/>
              </a:spcBef>
              <a:spcAft>
                <a:spcPts val="1600"/>
              </a:spcAft>
              <a:buSzPts val="1400"/>
              <a:buFont typeface="Nunito Light"/>
              <a:buChar char="■"/>
              <a:defRPr/>
            </a:lvl9pPr>
          </a:lstStyle>
          <a:p>
            <a:endParaRPr/>
          </a:p>
        </p:txBody>
      </p:sp>
      <p:sp>
        <p:nvSpPr>
          <p:cNvPr id="191" name="Google Shape;191;p1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p17"/>
          <p:cNvSpPr/>
          <p:nvPr/>
        </p:nvSpPr>
        <p:spPr>
          <a:xfrm>
            <a:off x="8068951" y="141522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8511773" y="2032679"/>
            <a:ext cx="960476" cy="98437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1357125" y="9294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TITLE_ONLY_1">
    <p:spTree>
      <p:nvGrpSpPr>
        <p:cNvPr id="1" name="Shape 229"/>
        <p:cNvGrpSpPr/>
        <p:nvPr/>
      </p:nvGrpSpPr>
      <p:grpSpPr>
        <a:xfrm>
          <a:off x="0" y="0"/>
          <a:ext cx="0" cy="0"/>
          <a:chOff x="0" y="0"/>
          <a:chExt cx="0" cy="0"/>
        </a:xfrm>
      </p:grpSpPr>
      <p:sp>
        <p:nvSpPr>
          <p:cNvPr id="230" name="Google Shape;230;p20"/>
          <p:cNvSpPr/>
          <p:nvPr/>
        </p:nvSpPr>
        <p:spPr>
          <a:xfrm rot="-5400000">
            <a:off x="-666288" y="-188447"/>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458179" y="346051"/>
            <a:ext cx="712907" cy="730677"/>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281046" y="1250700"/>
            <a:ext cx="353321" cy="362123"/>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 id="2147483661" r:id="rId7"/>
    <p:sldLayoutId id="2147483663" r:id="rId8"/>
    <p:sldLayoutId id="2147483666" r:id="rId9"/>
    <p:sldLayoutId id="2147483668"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xios.com/states-shelter-in-place-coronavirus-66e9987a-a674-42bc-8d3f-070a1c0ee1a9.htm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freiheit77.github.io/COVID-19-Topics-Model/covid_sub_vi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7"/>
        <p:cNvGrpSpPr/>
        <p:nvPr/>
      </p:nvGrpSpPr>
      <p:grpSpPr>
        <a:xfrm>
          <a:off x="0" y="0"/>
          <a:ext cx="0" cy="0"/>
          <a:chOff x="0" y="0"/>
          <a:chExt cx="0" cy="0"/>
        </a:xfrm>
      </p:grpSpPr>
      <p:sp>
        <p:nvSpPr>
          <p:cNvPr id="6" name="Google Shape;311;p31">
            <a:extLst>
              <a:ext uri="{FF2B5EF4-FFF2-40B4-BE49-F238E27FC236}">
                <a16:creationId xmlns:a16="http://schemas.microsoft.com/office/drawing/2014/main" id="{BD00104A-2B0D-344C-8CCC-D3594A02CAF9}"/>
              </a:ext>
            </a:extLst>
          </p:cNvPr>
          <p:cNvSpPr/>
          <p:nvPr/>
        </p:nvSpPr>
        <p:spPr>
          <a:xfrm>
            <a:off x="1018571" y="517606"/>
            <a:ext cx="7141580" cy="1566199"/>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txBox="1">
            <a:spLocks noGrp="1"/>
          </p:cNvSpPr>
          <p:nvPr>
            <p:ph type="body" idx="1"/>
          </p:nvPr>
        </p:nvSpPr>
        <p:spPr>
          <a:xfrm>
            <a:off x="1018571" y="763930"/>
            <a:ext cx="6660794" cy="1542804"/>
          </a:xfrm>
          <a:prstGeom prst="rect">
            <a:avLst/>
          </a:prstGeom>
          <a:ln>
            <a:noFill/>
          </a:ln>
        </p:spPr>
        <p:txBody>
          <a:bodyPr spcFirstLastPara="1" wrap="square" lIns="91425" tIns="91425" rIns="91425" bIns="91425" anchor="ctr" anchorCtr="0">
            <a:noAutofit/>
          </a:bodyPr>
          <a:lstStyle/>
          <a:p>
            <a:pPr marL="0" lvl="0" indent="0"/>
            <a:r>
              <a:rPr lang="en-US" dirty="0">
                <a:solidFill>
                  <a:srgbClr val="F1EFFF"/>
                </a:solidFill>
              </a:rPr>
              <a:t>Flatten the Curve as a Whole r/COMMUNITY</a:t>
            </a:r>
          </a:p>
          <a:p>
            <a:pPr marL="0" lvl="0" indent="0"/>
            <a:endParaRPr lang="en-US" sz="900" dirty="0">
              <a:solidFill>
                <a:srgbClr val="F1EFFF"/>
              </a:solidFill>
            </a:endParaRPr>
          </a:p>
          <a:p>
            <a:pPr marL="0" lvl="0" indent="0"/>
            <a:r>
              <a:rPr lang="en-US" sz="2400" dirty="0">
                <a:solidFill>
                  <a:srgbClr val="F1EFFF"/>
                </a:solidFill>
              </a:rPr>
              <a:t>- NLP Analysis of Reddit Comments Content</a:t>
            </a:r>
          </a:p>
          <a:p>
            <a:pPr marL="0" lvl="0" indent="0"/>
            <a:endParaRPr lang="en" dirty="0">
              <a:solidFill>
                <a:srgbClr val="F1EFFF"/>
              </a:solidFill>
            </a:endParaRPr>
          </a:p>
        </p:txBody>
      </p:sp>
      <p:sp>
        <p:nvSpPr>
          <p:cNvPr id="5" name="Google Shape;928;p46">
            <a:extLst>
              <a:ext uri="{FF2B5EF4-FFF2-40B4-BE49-F238E27FC236}">
                <a16:creationId xmlns:a16="http://schemas.microsoft.com/office/drawing/2014/main" id="{C6527A35-3164-9D49-839A-89EF134D4BB5}"/>
              </a:ext>
            </a:extLst>
          </p:cNvPr>
          <p:cNvSpPr txBox="1">
            <a:spLocks/>
          </p:cNvSpPr>
          <p:nvPr/>
        </p:nvSpPr>
        <p:spPr>
          <a:xfrm>
            <a:off x="7048981" y="3842794"/>
            <a:ext cx="1998125" cy="548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lt2"/>
              </a:buClr>
              <a:buSzPts val="1800"/>
              <a:buFont typeface="Hind"/>
              <a:buNone/>
              <a:defRPr sz="3600" b="0" i="0" u="none" strike="noStrike" cap="none">
                <a:solidFill>
                  <a:schemeClr val="dk2"/>
                </a:solidFill>
                <a:latin typeface="Pathway Gothic One"/>
                <a:ea typeface="Pathway Gothic One"/>
                <a:cs typeface="Pathway Gothic One"/>
                <a:sym typeface="Pathway Gothic One"/>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r>
              <a:rPr lang="en" sz="1400" dirty="0"/>
              <a:t>BY:  Talk COVID to Grandma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1" name="Google Shape;1101;p50"/>
          <p:cNvSpPr/>
          <p:nvPr/>
        </p:nvSpPr>
        <p:spPr>
          <a:xfrm>
            <a:off x="1713058" y="1085075"/>
            <a:ext cx="158713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5964075" y="1085075"/>
            <a:ext cx="129420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txBox="1">
            <a:spLocks noGrp="1"/>
          </p:cNvSpPr>
          <p:nvPr>
            <p:ph type="title" idx="4"/>
          </p:nvPr>
        </p:nvSpPr>
        <p:spPr>
          <a:xfrm>
            <a:off x="470250" y="346050"/>
            <a:ext cx="8203500" cy="6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1105" name="Google Shape;1105;p50"/>
          <p:cNvSpPr txBox="1">
            <a:spLocks noGrp="1"/>
          </p:cNvSpPr>
          <p:nvPr>
            <p:ph type="ctrTitle"/>
          </p:nvPr>
        </p:nvSpPr>
        <p:spPr>
          <a:xfrm flipH="1">
            <a:off x="1796519" y="1084963"/>
            <a:ext cx="1425443"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rPr>
              <a:t>Within  Community</a:t>
            </a:r>
            <a:endParaRPr sz="1600" dirty="0">
              <a:solidFill>
                <a:schemeClr val="dk2"/>
              </a:solidFill>
            </a:endParaRPr>
          </a:p>
        </p:txBody>
      </p:sp>
      <p:sp>
        <p:nvSpPr>
          <p:cNvPr id="1106" name="Google Shape;1106;p50"/>
          <p:cNvSpPr txBox="1">
            <a:spLocks noGrp="1"/>
          </p:cNvSpPr>
          <p:nvPr>
            <p:ph type="subTitle" idx="1"/>
          </p:nvPr>
        </p:nvSpPr>
        <p:spPr>
          <a:xfrm flipH="1">
            <a:off x="1007475" y="1812749"/>
            <a:ext cx="3050700" cy="1473300"/>
          </a:xfrm>
          <a:prstGeom prst="rect">
            <a:avLst/>
          </a:prstGeom>
        </p:spPr>
        <p:txBody>
          <a:bodyPr spcFirstLastPara="1" wrap="square" lIns="91425" tIns="91425" rIns="91425" bIns="91425" anchor="t" anchorCtr="0">
            <a:noAutofit/>
          </a:bodyPr>
          <a:lstStyle/>
          <a:p>
            <a:pPr lvl="0" indent="-317500">
              <a:buSzPts val="1400"/>
            </a:pPr>
            <a:r>
              <a:rPr lang="en-US" dirty="0">
                <a:solidFill>
                  <a:srgbClr val="F1EFFF"/>
                </a:solidFill>
              </a:rPr>
              <a:t>Increase the number of prevention discussions through intervention of moderators</a:t>
            </a:r>
          </a:p>
          <a:p>
            <a:pPr lvl="0" indent="-317500">
              <a:buSzPts val="1400"/>
            </a:pPr>
            <a:r>
              <a:rPr lang="en" dirty="0">
                <a:solidFill>
                  <a:srgbClr val="F1EFFF"/>
                </a:solidFill>
              </a:rPr>
              <a:t>Create “Prevention” and “Mutual Help” post type</a:t>
            </a:r>
          </a:p>
          <a:p>
            <a:pPr lvl="0" indent="-317500">
              <a:buSzPts val="1400"/>
            </a:pPr>
            <a:r>
              <a:rPr lang="en-US" altLang="zh-CN" dirty="0">
                <a:solidFill>
                  <a:srgbClr val="F1EFFF"/>
                </a:solidFill>
              </a:rPr>
              <a:t>Maintain</a:t>
            </a:r>
            <a:r>
              <a:rPr lang="zh-CN" altLang="en-US" dirty="0">
                <a:solidFill>
                  <a:srgbClr val="F1EFFF"/>
                </a:solidFill>
              </a:rPr>
              <a:t> </a:t>
            </a:r>
            <a:r>
              <a:rPr lang="en-US" altLang="zh-CN" dirty="0">
                <a:solidFill>
                  <a:srgbClr val="F1EFFF"/>
                </a:solidFill>
              </a:rPr>
              <a:t>discussion</a:t>
            </a:r>
            <a:r>
              <a:rPr lang="zh-CN" altLang="en-US" dirty="0">
                <a:solidFill>
                  <a:srgbClr val="F1EFFF"/>
                </a:solidFill>
              </a:rPr>
              <a:t> </a:t>
            </a:r>
            <a:r>
              <a:rPr lang="en-US" altLang="zh-CN" dirty="0">
                <a:solidFill>
                  <a:srgbClr val="F1EFFF"/>
                </a:solidFill>
              </a:rPr>
              <a:t>quality</a:t>
            </a:r>
            <a:r>
              <a:rPr lang="zh-CN" altLang="en-US" dirty="0">
                <a:solidFill>
                  <a:srgbClr val="F1EFFF"/>
                </a:solidFill>
              </a:rPr>
              <a:t> </a:t>
            </a:r>
            <a:endParaRPr dirty="0">
              <a:solidFill>
                <a:srgbClr val="F1EFFF"/>
              </a:solidFill>
            </a:endParaRPr>
          </a:p>
        </p:txBody>
      </p:sp>
      <p:sp>
        <p:nvSpPr>
          <p:cNvPr id="1107" name="Google Shape;1107;p50"/>
          <p:cNvSpPr txBox="1">
            <a:spLocks noGrp="1"/>
          </p:cNvSpPr>
          <p:nvPr>
            <p:ph type="ctrTitle" idx="2"/>
          </p:nvPr>
        </p:nvSpPr>
        <p:spPr>
          <a:xfrm flipH="1">
            <a:off x="6217875" y="1085075"/>
            <a:ext cx="786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Do</a:t>
            </a:r>
            <a:endParaRPr>
              <a:solidFill>
                <a:schemeClr val="dk2"/>
              </a:solidFill>
            </a:endParaRPr>
          </a:p>
        </p:txBody>
      </p:sp>
      <p:sp>
        <p:nvSpPr>
          <p:cNvPr id="1108" name="Google Shape;1108;p50"/>
          <p:cNvSpPr txBox="1">
            <a:spLocks noGrp="1"/>
          </p:cNvSpPr>
          <p:nvPr>
            <p:ph type="subTitle" idx="3"/>
          </p:nvPr>
        </p:nvSpPr>
        <p:spPr>
          <a:xfrm flipH="1">
            <a:off x="5085825" y="1812749"/>
            <a:ext cx="3491012" cy="1473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US" dirty="0">
                <a:solidFill>
                  <a:schemeClr val="lt2"/>
                </a:solidFill>
              </a:rPr>
              <a:t>Encourage moderators to post and pin COVID prevention topics</a:t>
            </a:r>
            <a:endParaRPr dirty="0">
              <a:solidFill>
                <a:schemeClr val="lt2"/>
              </a:solidFill>
            </a:endParaRPr>
          </a:p>
          <a:p>
            <a:pPr marL="457200" lvl="0" indent="-317500" algn="l" rtl="0">
              <a:spcBef>
                <a:spcPts val="0"/>
              </a:spcBef>
              <a:spcAft>
                <a:spcPts val="0"/>
              </a:spcAft>
              <a:buSzPts val="1400"/>
              <a:buAutoNum type="arabicPeriod"/>
            </a:pPr>
            <a:r>
              <a:rPr lang="en" dirty="0">
                <a:solidFill>
                  <a:schemeClr val="lt2"/>
                </a:solidFill>
              </a:rPr>
              <a:t>Automatically subscribe new users to COIVD-related </a:t>
            </a:r>
            <a:r>
              <a:rPr lang="en-US" dirty="0">
                <a:solidFill>
                  <a:schemeClr val="lt2"/>
                </a:solidFill>
              </a:rPr>
              <a:t>communities</a:t>
            </a:r>
            <a:endParaRPr lang="en" dirty="0">
              <a:solidFill>
                <a:schemeClr val="lt2"/>
              </a:solidFill>
            </a:endParaRPr>
          </a:p>
          <a:p>
            <a:pPr marL="457200" lvl="0" indent="-317500" algn="l" rtl="0">
              <a:spcBef>
                <a:spcPts val="0"/>
              </a:spcBef>
              <a:spcAft>
                <a:spcPts val="0"/>
              </a:spcAft>
              <a:buSzPts val="1400"/>
              <a:buAutoNum type="arabicPeriod"/>
            </a:pPr>
            <a:r>
              <a:rPr lang="en" dirty="0">
                <a:solidFill>
                  <a:schemeClr val="lt2"/>
                </a:solidFill>
              </a:rPr>
              <a:t>Put more prevention related topics on ”Trending Today” or “Popular"</a:t>
            </a:r>
            <a:endParaRPr dirty="0">
              <a:solidFill>
                <a:schemeClr val="lt2"/>
              </a:solidFill>
            </a:endParaRPr>
          </a:p>
        </p:txBody>
      </p:sp>
      <p:grpSp>
        <p:nvGrpSpPr>
          <p:cNvPr id="1109" name="Google Shape;1109;p50"/>
          <p:cNvGrpSpPr/>
          <p:nvPr/>
        </p:nvGrpSpPr>
        <p:grpSpPr>
          <a:xfrm>
            <a:off x="1567125" y="1541113"/>
            <a:ext cx="1931400" cy="184800"/>
            <a:chOff x="1619525" y="1693513"/>
            <a:chExt cx="1931400" cy="184800"/>
          </a:xfrm>
        </p:grpSpPr>
        <p:cxnSp>
          <p:nvCxnSpPr>
            <p:cNvPr id="1110" name="Google Shape;1110;p50"/>
            <p:cNvCxnSpPr/>
            <p:nvPr/>
          </p:nvCxnSpPr>
          <p:spPr>
            <a:xfrm>
              <a:off x="1619525" y="1878200"/>
              <a:ext cx="1931400" cy="0"/>
            </a:xfrm>
            <a:prstGeom prst="straightConnector1">
              <a:avLst/>
            </a:prstGeom>
            <a:noFill/>
            <a:ln w="9525" cap="flat" cmpd="sng">
              <a:solidFill>
                <a:schemeClr val="dk1"/>
              </a:solidFill>
              <a:prstDash val="solid"/>
              <a:round/>
              <a:headEnd type="none" w="med" len="med"/>
              <a:tailEnd type="none" w="med" len="med"/>
            </a:ln>
          </p:spPr>
        </p:cxnSp>
        <p:cxnSp>
          <p:nvCxnSpPr>
            <p:cNvPr id="1111" name="Google Shape;1111;p50"/>
            <p:cNvCxnSpPr/>
            <p:nvPr/>
          </p:nvCxnSpPr>
          <p:spPr>
            <a:xfrm>
              <a:off x="2585225" y="1693513"/>
              <a:ext cx="0" cy="184800"/>
            </a:xfrm>
            <a:prstGeom prst="straightConnector1">
              <a:avLst/>
            </a:prstGeom>
            <a:noFill/>
            <a:ln w="9525" cap="flat" cmpd="sng">
              <a:solidFill>
                <a:schemeClr val="dk1"/>
              </a:solidFill>
              <a:prstDash val="solid"/>
              <a:round/>
              <a:headEnd type="none" w="med" len="med"/>
              <a:tailEnd type="none" w="med" len="med"/>
            </a:ln>
          </p:spPr>
        </p:cxnSp>
      </p:grpSp>
      <p:grpSp>
        <p:nvGrpSpPr>
          <p:cNvPr id="1112" name="Google Shape;1112;p50"/>
          <p:cNvGrpSpPr/>
          <p:nvPr/>
        </p:nvGrpSpPr>
        <p:grpSpPr>
          <a:xfrm>
            <a:off x="5645475" y="1541075"/>
            <a:ext cx="1931400" cy="184800"/>
            <a:chOff x="1619525" y="1693475"/>
            <a:chExt cx="1931400" cy="184800"/>
          </a:xfrm>
        </p:grpSpPr>
        <p:cxnSp>
          <p:nvCxnSpPr>
            <p:cNvPr id="1113" name="Google Shape;1113;p50"/>
            <p:cNvCxnSpPr/>
            <p:nvPr/>
          </p:nvCxnSpPr>
          <p:spPr>
            <a:xfrm>
              <a:off x="1619525" y="1878200"/>
              <a:ext cx="1931400" cy="0"/>
            </a:xfrm>
            <a:prstGeom prst="straightConnector1">
              <a:avLst/>
            </a:prstGeom>
            <a:noFill/>
            <a:ln w="9525" cap="flat" cmpd="sng">
              <a:solidFill>
                <a:schemeClr val="dk1"/>
              </a:solidFill>
              <a:prstDash val="solid"/>
              <a:round/>
              <a:headEnd type="none" w="med" len="med"/>
              <a:tailEnd type="none" w="med" len="med"/>
            </a:ln>
          </p:spPr>
        </p:cxnSp>
        <p:cxnSp>
          <p:nvCxnSpPr>
            <p:cNvPr id="1114" name="Google Shape;1114;p50"/>
            <p:cNvCxnSpPr/>
            <p:nvPr/>
          </p:nvCxnSpPr>
          <p:spPr>
            <a:xfrm>
              <a:off x="2585225" y="1693475"/>
              <a:ext cx="0" cy="18480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101;p50">
            <a:extLst>
              <a:ext uri="{FF2B5EF4-FFF2-40B4-BE49-F238E27FC236}">
                <a16:creationId xmlns:a16="http://schemas.microsoft.com/office/drawing/2014/main" id="{E35DE0D9-6D75-944E-9429-3DFC44E91ACB}"/>
              </a:ext>
            </a:extLst>
          </p:cNvPr>
          <p:cNvSpPr/>
          <p:nvPr/>
        </p:nvSpPr>
        <p:spPr>
          <a:xfrm>
            <a:off x="5814992" y="1085075"/>
            <a:ext cx="1587130" cy="4560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p50">
            <a:extLst>
              <a:ext uri="{FF2B5EF4-FFF2-40B4-BE49-F238E27FC236}">
                <a16:creationId xmlns:a16="http://schemas.microsoft.com/office/drawing/2014/main" id="{FD29444F-F0BF-AC41-ACB2-04572C4F7755}"/>
              </a:ext>
            </a:extLst>
          </p:cNvPr>
          <p:cNvSpPr txBox="1">
            <a:spLocks/>
          </p:cNvSpPr>
          <p:nvPr/>
        </p:nvSpPr>
        <p:spPr>
          <a:xfrm flipH="1">
            <a:off x="5898453" y="1084963"/>
            <a:ext cx="1425443" cy="45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hway Gothic One"/>
              <a:buNone/>
              <a:defRPr sz="24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sz="1600" dirty="0">
                <a:solidFill>
                  <a:schemeClr val="dk2"/>
                </a:solidFill>
              </a:rPr>
              <a:t>Community Wide</a:t>
            </a:r>
          </a:p>
        </p:txBody>
      </p:sp>
      <p:grpSp>
        <p:nvGrpSpPr>
          <p:cNvPr id="19" name="Google Shape;1634;p56">
            <a:extLst>
              <a:ext uri="{FF2B5EF4-FFF2-40B4-BE49-F238E27FC236}">
                <a16:creationId xmlns:a16="http://schemas.microsoft.com/office/drawing/2014/main" id="{6D317278-EFEE-9E4A-B299-56A145D47A2C}"/>
              </a:ext>
            </a:extLst>
          </p:cNvPr>
          <p:cNvGrpSpPr/>
          <p:nvPr/>
        </p:nvGrpSpPr>
        <p:grpSpPr>
          <a:xfrm>
            <a:off x="1448305" y="3369030"/>
            <a:ext cx="2169039" cy="2094488"/>
            <a:chOff x="3165700" y="490925"/>
            <a:chExt cx="1667850" cy="1610525"/>
          </a:xfrm>
        </p:grpSpPr>
        <p:sp>
          <p:nvSpPr>
            <p:cNvPr id="20" name="Google Shape;1635;p56">
              <a:extLst>
                <a:ext uri="{FF2B5EF4-FFF2-40B4-BE49-F238E27FC236}">
                  <a16:creationId xmlns:a16="http://schemas.microsoft.com/office/drawing/2014/main" id="{DE0731BE-0E11-494B-985B-12A18D5CDB40}"/>
                </a:ext>
              </a:extLst>
            </p:cNvPr>
            <p:cNvSpPr/>
            <p:nvPr/>
          </p:nvSpPr>
          <p:spPr>
            <a:xfrm>
              <a:off x="3165700" y="564675"/>
              <a:ext cx="1424675" cy="1424850"/>
            </a:xfrm>
            <a:custGeom>
              <a:avLst/>
              <a:gdLst/>
              <a:ahLst/>
              <a:cxnLst/>
              <a:rect l="l" t="t" r="r" b="b"/>
              <a:pathLst>
                <a:path w="56987" h="56994" extrusionOk="0">
                  <a:moveTo>
                    <a:pt x="28497" y="1"/>
                  </a:moveTo>
                  <a:cubicBezTo>
                    <a:pt x="20935" y="1"/>
                    <a:pt x="13688" y="3003"/>
                    <a:pt x="8342" y="8342"/>
                  </a:cubicBezTo>
                  <a:cubicBezTo>
                    <a:pt x="3002" y="13689"/>
                    <a:pt x="0" y="20935"/>
                    <a:pt x="0" y="28497"/>
                  </a:cubicBezTo>
                  <a:cubicBezTo>
                    <a:pt x="0" y="36053"/>
                    <a:pt x="3002" y="43300"/>
                    <a:pt x="8342" y="48646"/>
                  </a:cubicBezTo>
                  <a:cubicBezTo>
                    <a:pt x="13688" y="53986"/>
                    <a:pt x="20935" y="56994"/>
                    <a:pt x="28497" y="56994"/>
                  </a:cubicBezTo>
                  <a:cubicBezTo>
                    <a:pt x="36052" y="56994"/>
                    <a:pt x="43299" y="53986"/>
                    <a:pt x="48645" y="48646"/>
                  </a:cubicBezTo>
                  <a:cubicBezTo>
                    <a:pt x="53985" y="43300"/>
                    <a:pt x="56987" y="36053"/>
                    <a:pt x="56987" y="28497"/>
                  </a:cubicBezTo>
                  <a:cubicBezTo>
                    <a:pt x="56987" y="20935"/>
                    <a:pt x="53985" y="13689"/>
                    <a:pt x="48645" y="8342"/>
                  </a:cubicBezTo>
                  <a:cubicBezTo>
                    <a:pt x="43299" y="3003"/>
                    <a:pt x="36052" y="1"/>
                    <a:pt x="28497"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6;p56">
              <a:extLst>
                <a:ext uri="{FF2B5EF4-FFF2-40B4-BE49-F238E27FC236}">
                  <a16:creationId xmlns:a16="http://schemas.microsoft.com/office/drawing/2014/main" id="{9ABB0F92-205A-234E-8754-47AF86AF7981}"/>
                </a:ext>
              </a:extLst>
            </p:cNvPr>
            <p:cNvSpPr/>
            <p:nvPr/>
          </p:nvSpPr>
          <p:spPr>
            <a:xfrm>
              <a:off x="4282300" y="1449825"/>
              <a:ext cx="176350" cy="113925"/>
            </a:xfrm>
            <a:custGeom>
              <a:avLst/>
              <a:gdLst/>
              <a:ahLst/>
              <a:cxnLst/>
              <a:rect l="l" t="t" r="r" b="b"/>
              <a:pathLst>
                <a:path w="7054" h="4557" extrusionOk="0">
                  <a:moveTo>
                    <a:pt x="6045" y="0"/>
                  </a:moveTo>
                  <a:cubicBezTo>
                    <a:pt x="5346" y="0"/>
                    <a:pt x="743" y="1569"/>
                    <a:pt x="265" y="2418"/>
                  </a:cubicBezTo>
                  <a:cubicBezTo>
                    <a:pt x="0" y="2876"/>
                    <a:pt x="1269" y="4422"/>
                    <a:pt x="1688" y="4550"/>
                  </a:cubicBezTo>
                  <a:cubicBezTo>
                    <a:pt x="1703" y="4555"/>
                    <a:pt x="1722" y="4557"/>
                    <a:pt x="1747" y="4557"/>
                  </a:cubicBezTo>
                  <a:cubicBezTo>
                    <a:pt x="2423" y="4557"/>
                    <a:pt x="6704" y="2974"/>
                    <a:pt x="6822" y="2296"/>
                  </a:cubicBezTo>
                  <a:cubicBezTo>
                    <a:pt x="6951" y="1587"/>
                    <a:pt x="7054" y="151"/>
                    <a:pt x="6087" y="3"/>
                  </a:cubicBezTo>
                  <a:cubicBezTo>
                    <a:pt x="6075" y="1"/>
                    <a:pt x="6061" y="0"/>
                    <a:pt x="604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7;p56">
              <a:extLst>
                <a:ext uri="{FF2B5EF4-FFF2-40B4-BE49-F238E27FC236}">
                  <a16:creationId xmlns:a16="http://schemas.microsoft.com/office/drawing/2014/main" id="{8E4A56FB-9E04-FD45-875D-AFC965799204}"/>
                </a:ext>
              </a:extLst>
            </p:cNvPr>
            <p:cNvSpPr/>
            <p:nvPr/>
          </p:nvSpPr>
          <p:spPr>
            <a:xfrm>
              <a:off x="3879881" y="1485222"/>
              <a:ext cx="740185" cy="527957"/>
            </a:xfrm>
            <a:custGeom>
              <a:avLst/>
              <a:gdLst/>
              <a:ahLst/>
              <a:cxnLst/>
              <a:rect l="l" t="t" r="r" b="b"/>
              <a:pathLst>
                <a:path w="35853" h="25570" extrusionOk="0">
                  <a:moveTo>
                    <a:pt x="22546" y="0"/>
                  </a:moveTo>
                  <a:cubicBezTo>
                    <a:pt x="20271" y="0"/>
                    <a:pt x="17165" y="1725"/>
                    <a:pt x="16516" y="3083"/>
                  </a:cubicBezTo>
                  <a:cubicBezTo>
                    <a:pt x="15744" y="4697"/>
                    <a:pt x="21823" y="16346"/>
                    <a:pt x="20568" y="16346"/>
                  </a:cubicBezTo>
                  <a:cubicBezTo>
                    <a:pt x="20565" y="16346"/>
                    <a:pt x="20563" y="16346"/>
                    <a:pt x="20561" y="16346"/>
                  </a:cubicBezTo>
                  <a:cubicBezTo>
                    <a:pt x="18307" y="14568"/>
                    <a:pt x="14287" y="11482"/>
                    <a:pt x="10236" y="8867"/>
                  </a:cubicBezTo>
                  <a:cubicBezTo>
                    <a:pt x="8365" y="7654"/>
                    <a:pt x="6185" y="6913"/>
                    <a:pt x="4399" y="6913"/>
                  </a:cubicBezTo>
                  <a:cubicBezTo>
                    <a:pt x="2895" y="6913"/>
                    <a:pt x="1671" y="7438"/>
                    <a:pt x="1147" y="8648"/>
                  </a:cubicBezTo>
                  <a:cubicBezTo>
                    <a:pt x="1" y="11296"/>
                    <a:pt x="1424" y="14362"/>
                    <a:pt x="5946" y="17157"/>
                  </a:cubicBezTo>
                  <a:lnTo>
                    <a:pt x="28110" y="25570"/>
                  </a:lnTo>
                  <a:cubicBezTo>
                    <a:pt x="35853" y="18362"/>
                    <a:pt x="25933" y="1080"/>
                    <a:pt x="23737" y="204"/>
                  </a:cubicBezTo>
                  <a:cubicBezTo>
                    <a:pt x="23386" y="63"/>
                    <a:pt x="22981" y="0"/>
                    <a:pt x="22546"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8;p56">
              <a:extLst>
                <a:ext uri="{FF2B5EF4-FFF2-40B4-BE49-F238E27FC236}">
                  <a16:creationId xmlns:a16="http://schemas.microsoft.com/office/drawing/2014/main" id="{13A4BA70-BA80-F943-BDE6-057F3F06F102}"/>
                </a:ext>
              </a:extLst>
            </p:cNvPr>
            <p:cNvSpPr/>
            <p:nvPr/>
          </p:nvSpPr>
          <p:spPr>
            <a:xfrm>
              <a:off x="3333825" y="1593850"/>
              <a:ext cx="726750" cy="465725"/>
            </a:xfrm>
            <a:custGeom>
              <a:avLst/>
              <a:gdLst/>
              <a:ahLst/>
              <a:cxnLst/>
              <a:rect l="l" t="t" r="r" b="b"/>
              <a:pathLst>
                <a:path w="29070" h="18629" extrusionOk="0">
                  <a:moveTo>
                    <a:pt x="16771" y="0"/>
                  </a:moveTo>
                  <a:cubicBezTo>
                    <a:pt x="11677" y="0"/>
                    <a:pt x="6357" y="974"/>
                    <a:pt x="4348" y="2641"/>
                  </a:cubicBezTo>
                  <a:cubicBezTo>
                    <a:pt x="4303" y="2674"/>
                    <a:pt x="4264" y="2712"/>
                    <a:pt x="4226" y="2757"/>
                  </a:cubicBezTo>
                  <a:cubicBezTo>
                    <a:pt x="3742" y="3208"/>
                    <a:pt x="3292" y="3936"/>
                    <a:pt x="2886" y="4889"/>
                  </a:cubicBezTo>
                  <a:cubicBezTo>
                    <a:pt x="2358" y="6100"/>
                    <a:pt x="1894" y="7659"/>
                    <a:pt x="1482" y="9443"/>
                  </a:cubicBezTo>
                  <a:cubicBezTo>
                    <a:pt x="1295" y="10242"/>
                    <a:pt x="1121" y="11086"/>
                    <a:pt x="960" y="11975"/>
                  </a:cubicBezTo>
                  <a:cubicBezTo>
                    <a:pt x="715" y="13282"/>
                    <a:pt x="496" y="14667"/>
                    <a:pt x="296" y="16091"/>
                  </a:cubicBezTo>
                  <a:cubicBezTo>
                    <a:pt x="187" y="16864"/>
                    <a:pt x="90" y="17643"/>
                    <a:pt x="0" y="18429"/>
                  </a:cubicBezTo>
                  <a:lnTo>
                    <a:pt x="28129" y="18629"/>
                  </a:lnTo>
                  <a:cubicBezTo>
                    <a:pt x="28194" y="17901"/>
                    <a:pt x="28277" y="17179"/>
                    <a:pt x="28361" y="16452"/>
                  </a:cubicBezTo>
                  <a:cubicBezTo>
                    <a:pt x="28529" y="14983"/>
                    <a:pt x="28703" y="13527"/>
                    <a:pt x="28831" y="12129"/>
                  </a:cubicBezTo>
                  <a:cubicBezTo>
                    <a:pt x="28902" y="11408"/>
                    <a:pt x="28954" y="10687"/>
                    <a:pt x="28986" y="9997"/>
                  </a:cubicBezTo>
                  <a:cubicBezTo>
                    <a:pt x="29070" y="8419"/>
                    <a:pt x="29031" y="6964"/>
                    <a:pt x="28806" y="5701"/>
                  </a:cubicBezTo>
                  <a:cubicBezTo>
                    <a:pt x="28683" y="4992"/>
                    <a:pt x="28464" y="4310"/>
                    <a:pt x="28149" y="3666"/>
                  </a:cubicBezTo>
                  <a:cubicBezTo>
                    <a:pt x="27936" y="3228"/>
                    <a:pt x="27646" y="2828"/>
                    <a:pt x="27311" y="2480"/>
                  </a:cubicBezTo>
                  <a:cubicBezTo>
                    <a:pt x="25609" y="763"/>
                    <a:pt x="21278" y="0"/>
                    <a:pt x="1677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9;p56">
              <a:extLst>
                <a:ext uri="{FF2B5EF4-FFF2-40B4-BE49-F238E27FC236}">
                  <a16:creationId xmlns:a16="http://schemas.microsoft.com/office/drawing/2014/main" id="{B39B769A-A0EA-2048-9380-9C7075A6F4C0}"/>
                </a:ext>
              </a:extLst>
            </p:cNvPr>
            <p:cNvSpPr/>
            <p:nvPr/>
          </p:nvSpPr>
          <p:spPr>
            <a:xfrm>
              <a:off x="3333825" y="1996100"/>
              <a:ext cx="709050" cy="105350"/>
            </a:xfrm>
            <a:custGeom>
              <a:avLst/>
              <a:gdLst/>
              <a:ahLst/>
              <a:cxnLst/>
              <a:rect l="l" t="t" r="r" b="b"/>
              <a:pathLst>
                <a:path w="28362" h="4214" extrusionOk="0">
                  <a:moveTo>
                    <a:pt x="296" y="1"/>
                  </a:moveTo>
                  <a:cubicBezTo>
                    <a:pt x="193" y="774"/>
                    <a:pt x="90" y="1553"/>
                    <a:pt x="0" y="2339"/>
                  </a:cubicBezTo>
                  <a:lnTo>
                    <a:pt x="1668" y="2726"/>
                  </a:lnTo>
                  <a:cubicBezTo>
                    <a:pt x="5134" y="3524"/>
                    <a:pt x="8664" y="4007"/>
                    <a:pt x="12226" y="4162"/>
                  </a:cubicBezTo>
                  <a:cubicBezTo>
                    <a:pt x="13022" y="4197"/>
                    <a:pt x="13819" y="4214"/>
                    <a:pt x="14615" y="4214"/>
                  </a:cubicBezTo>
                  <a:cubicBezTo>
                    <a:pt x="19165" y="4214"/>
                    <a:pt x="23705" y="3651"/>
                    <a:pt x="28129" y="2532"/>
                  </a:cubicBezTo>
                  <a:cubicBezTo>
                    <a:pt x="28194" y="1811"/>
                    <a:pt x="28277" y="1083"/>
                    <a:pt x="28361" y="362"/>
                  </a:cubicBezTo>
                  <a:lnTo>
                    <a:pt x="28361" y="362"/>
                  </a:lnTo>
                  <a:cubicBezTo>
                    <a:pt x="23963" y="1440"/>
                    <a:pt x="19459" y="1984"/>
                    <a:pt x="14942" y="1984"/>
                  </a:cubicBezTo>
                  <a:cubicBezTo>
                    <a:pt x="14146" y="1984"/>
                    <a:pt x="13350" y="1967"/>
                    <a:pt x="12554" y="1933"/>
                  </a:cubicBezTo>
                  <a:cubicBezTo>
                    <a:pt x="9089" y="1785"/>
                    <a:pt x="5649" y="1308"/>
                    <a:pt x="2274" y="516"/>
                  </a:cubicBezTo>
                  <a:cubicBezTo>
                    <a:pt x="1610" y="355"/>
                    <a:pt x="947" y="188"/>
                    <a:pt x="296"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40;p56">
              <a:extLst>
                <a:ext uri="{FF2B5EF4-FFF2-40B4-BE49-F238E27FC236}">
                  <a16:creationId xmlns:a16="http://schemas.microsoft.com/office/drawing/2014/main" id="{C6B9B42C-E6CE-F74C-AEDA-9EBEED185161}"/>
                </a:ext>
              </a:extLst>
            </p:cNvPr>
            <p:cNvSpPr/>
            <p:nvPr/>
          </p:nvSpPr>
          <p:spPr>
            <a:xfrm>
              <a:off x="3357800" y="1829750"/>
              <a:ext cx="700675" cy="94350"/>
            </a:xfrm>
            <a:custGeom>
              <a:avLst/>
              <a:gdLst/>
              <a:ahLst/>
              <a:cxnLst/>
              <a:rect l="l" t="t" r="r" b="b"/>
              <a:pathLst>
                <a:path w="28027" h="3774" extrusionOk="0">
                  <a:moveTo>
                    <a:pt x="523" y="1"/>
                  </a:moveTo>
                  <a:cubicBezTo>
                    <a:pt x="336" y="806"/>
                    <a:pt x="162" y="1656"/>
                    <a:pt x="1" y="2539"/>
                  </a:cubicBezTo>
                  <a:cubicBezTo>
                    <a:pt x="3595" y="3157"/>
                    <a:pt x="7254" y="3466"/>
                    <a:pt x="10706" y="3660"/>
                  </a:cubicBezTo>
                  <a:cubicBezTo>
                    <a:pt x="12112" y="3735"/>
                    <a:pt x="13518" y="3773"/>
                    <a:pt x="14925" y="3773"/>
                  </a:cubicBezTo>
                  <a:cubicBezTo>
                    <a:pt x="19261" y="3773"/>
                    <a:pt x="23592" y="3413"/>
                    <a:pt x="27872" y="2693"/>
                  </a:cubicBezTo>
                  <a:cubicBezTo>
                    <a:pt x="27943" y="1966"/>
                    <a:pt x="27995" y="1244"/>
                    <a:pt x="28027" y="555"/>
                  </a:cubicBezTo>
                  <a:lnTo>
                    <a:pt x="28027" y="555"/>
                  </a:lnTo>
                  <a:cubicBezTo>
                    <a:pt x="23961" y="1118"/>
                    <a:pt x="19866" y="1419"/>
                    <a:pt x="15762" y="1419"/>
                  </a:cubicBezTo>
                  <a:cubicBezTo>
                    <a:pt x="14182" y="1419"/>
                    <a:pt x="12602" y="1374"/>
                    <a:pt x="11022" y="1283"/>
                  </a:cubicBezTo>
                  <a:cubicBezTo>
                    <a:pt x="7492" y="1083"/>
                    <a:pt x="3988" y="658"/>
                    <a:pt x="523"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41;p56">
              <a:extLst>
                <a:ext uri="{FF2B5EF4-FFF2-40B4-BE49-F238E27FC236}">
                  <a16:creationId xmlns:a16="http://schemas.microsoft.com/office/drawing/2014/main" id="{5D4A4365-00D1-B241-B3CD-4DA91B996DA8}"/>
                </a:ext>
              </a:extLst>
            </p:cNvPr>
            <p:cNvSpPr/>
            <p:nvPr/>
          </p:nvSpPr>
          <p:spPr>
            <a:xfrm>
              <a:off x="3405950" y="1662775"/>
              <a:ext cx="648025" cy="95375"/>
            </a:xfrm>
            <a:custGeom>
              <a:avLst/>
              <a:gdLst/>
              <a:ahLst/>
              <a:cxnLst/>
              <a:rect l="l" t="t" r="r" b="b"/>
              <a:pathLst>
                <a:path w="25921" h="3815" extrusionOk="0">
                  <a:moveTo>
                    <a:pt x="1341" y="0"/>
                  </a:moveTo>
                  <a:cubicBezTo>
                    <a:pt x="857" y="451"/>
                    <a:pt x="407" y="1186"/>
                    <a:pt x="1" y="2139"/>
                  </a:cubicBezTo>
                  <a:cubicBezTo>
                    <a:pt x="3202" y="2847"/>
                    <a:pt x="6455" y="3337"/>
                    <a:pt x="9721" y="3601"/>
                  </a:cubicBezTo>
                  <a:cubicBezTo>
                    <a:pt x="11506" y="3743"/>
                    <a:pt x="13295" y="3814"/>
                    <a:pt x="15082" y="3814"/>
                  </a:cubicBezTo>
                  <a:cubicBezTo>
                    <a:pt x="18711" y="3814"/>
                    <a:pt x="22334" y="3522"/>
                    <a:pt x="25921" y="2944"/>
                  </a:cubicBezTo>
                  <a:cubicBezTo>
                    <a:pt x="25798" y="2242"/>
                    <a:pt x="25579" y="1553"/>
                    <a:pt x="25264" y="909"/>
                  </a:cubicBezTo>
                  <a:cubicBezTo>
                    <a:pt x="22158" y="1320"/>
                    <a:pt x="19028" y="1526"/>
                    <a:pt x="15897" y="1526"/>
                  </a:cubicBezTo>
                  <a:cubicBezTo>
                    <a:pt x="13983" y="1526"/>
                    <a:pt x="12068" y="1449"/>
                    <a:pt x="10159" y="1295"/>
                  </a:cubicBezTo>
                  <a:cubicBezTo>
                    <a:pt x="7196" y="1057"/>
                    <a:pt x="4252" y="619"/>
                    <a:pt x="134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42;p56">
              <a:extLst>
                <a:ext uri="{FF2B5EF4-FFF2-40B4-BE49-F238E27FC236}">
                  <a16:creationId xmlns:a16="http://schemas.microsoft.com/office/drawing/2014/main" id="{89F40A07-4158-B043-8F3B-CDF4E63C4410}"/>
                </a:ext>
              </a:extLst>
            </p:cNvPr>
            <p:cNvSpPr/>
            <p:nvPr/>
          </p:nvSpPr>
          <p:spPr>
            <a:xfrm>
              <a:off x="3710475" y="1472600"/>
              <a:ext cx="163300" cy="210175"/>
            </a:xfrm>
            <a:custGeom>
              <a:avLst/>
              <a:gdLst/>
              <a:ahLst/>
              <a:cxnLst/>
              <a:rect l="l" t="t" r="r" b="b"/>
              <a:pathLst>
                <a:path w="6532" h="8407" extrusionOk="0">
                  <a:moveTo>
                    <a:pt x="934" y="0"/>
                  </a:moveTo>
                  <a:lnTo>
                    <a:pt x="458" y="3401"/>
                  </a:lnTo>
                  <a:lnTo>
                    <a:pt x="26" y="6506"/>
                  </a:lnTo>
                  <a:cubicBezTo>
                    <a:pt x="0" y="6712"/>
                    <a:pt x="84" y="6918"/>
                    <a:pt x="251" y="7047"/>
                  </a:cubicBezTo>
                  <a:cubicBezTo>
                    <a:pt x="689" y="7388"/>
                    <a:pt x="1675" y="8013"/>
                    <a:pt x="3350" y="8309"/>
                  </a:cubicBezTo>
                  <a:cubicBezTo>
                    <a:pt x="3725" y="8378"/>
                    <a:pt x="4038" y="8407"/>
                    <a:pt x="4298" y="8407"/>
                  </a:cubicBezTo>
                  <a:cubicBezTo>
                    <a:pt x="5679" y="8407"/>
                    <a:pt x="5578" y="7594"/>
                    <a:pt x="5578" y="7594"/>
                  </a:cubicBezTo>
                  <a:lnTo>
                    <a:pt x="5965" y="4825"/>
                  </a:lnTo>
                  <a:lnTo>
                    <a:pt x="6532" y="786"/>
                  </a:lnTo>
                  <a:lnTo>
                    <a:pt x="934"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43;p56">
              <a:extLst>
                <a:ext uri="{FF2B5EF4-FFF2-40B4-BE49-F238E27FC236}">
                  <a16:creationId xmlns:a16="http://schemas.microsoft.com/office/drawing/2014/main" id="{EF6A5C97-5917-B344-A0C1-6C5AE240D3A9}"/>
                </a:ext>
              </a:extLst>
            </p:cNvPr>
            <p:cNvSpPr/>
            <p:nvPr/>
          </p:nvSpPr>
          <p:spPr>
            <a:xfrm>
              <a:off x="3722075" y="1472600"/>
              <a:ext cx="151700" cy="120625"/>
            </a:xfrm>
            <a:custGeom>
              <a:avLst/>
              <a:gdLst/>
              <a:ahLst/>
              <a:cxnLst/>
              <a:rect l="l" t="t" r="r" b="b"/>
              <a:pathLst>
                <a:path w="6068" h="4825" extrusionOk="0">
                  <a:moveTo>
                    <a:pt x="470" y="0"/>
                  </a:moveTo>
                  <a:lnTo>
                    <a:pt x="0" y="3401"/>
                  </a:lnTo>
                  <a:cubicBezTo>
                    <a:pt x="586" y="3710"/>
                    <a:pt x="1205" y="3962"/>
                    <a:pt x="1836" y="4161"/>
                  </a:cubicBezTo>
                  <a:cubicBezTo>
                    <a:pt x="2635" y="4406"/>
                    <a:pt x="3453" y="4593"/>
                    <a:pt x="4277" y="4715"/>
                  </a:cubicBezTo>
                  <a:cubicBezTo>
                    <a:pt x="4683" y="4792"/>
                    <a:pt x="5089" y="4825"/>
                    <a:pt x="5501" y="4825"/>
                  </a:cubicBezTo>
                  <a:lnTo>
                    <a:pt x="6068" y="786"/>
                  </a:lnTo>
                  <a:lnTo>
                    <a:pt x="470"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4;p56">
              <a:extLst>
                <a:ext uri="{FF2B5EF4-FFF2-40B4-BE49-F238E27FC236}">
                  <a16:creationId xmlns:a16="http://schemas.microsoft.com/office/drawing/2014/main" id="{7B85EBD8-2485-4E40-A024-E120AE638F23}"/>
                </a:ext>
              </a:extLst>
            </p:cNvPr>
            <p:cNvSpPr/>
            <p:nvPr/>
          </p:nvSpPr>
          <p:spPr>
            <a:xfrm>
              <a:off x="4044300" y="850300"/>
              <a:ext cx="202925" cy="282375"/>
            </a:xfrm>
            <a:custGeom>
              <a:avLst/>
              <a:gdLst/>
              <a:ahLst/>
              <a:cxnLst/>
              <a:rect l="l" t="t" r="r" b="b"/>
              <a:pathLst>
                <a:path w="8117" h="11295" extrusionOk="0">
                  <a:moveTo>
                    <a:pt x="2524" y="1"/>
                  </a:moveTo>
                  <a:cubicBezTo>
                    <a:pt x="1743" y="1"/>
                    <a:pt x="909" y="413"/>
                    <a:pt x="161" y="1439"/>
                  </a:cubicBezTo>
                  <a:cubicBezTo>
                    <a:pt x="0" y="4686"/>
                    <a:pt x="2924" y="9761"/>
                    <a:pt x="3182" y="11294"/>
                  </a:cubicBezTo>
                  <a:cubicBezTo>
                    <a:pt x="4606" y="11198"/>
                    <a:pt x="8116" y="7468"/>
                    <a:pt x="4979" y="5021"/>
                  </a:cubicBezTo>
                  <a:cubicBezTo>
                    <a:pt x="6356" y="2996"/>
                    <a:pt x="4631" y="1"/>
                    <a:pt x="2524"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45;p56">
              <a:extLst>
                <a:ext uri="{FF2B5EF4-FFF2-40B4-BE49-F238E27FC236}">
                  <a16:creationId xmlns:a16="http://schemas.microsoft.com/office/drawing/2014/main" id="{9C4EDDC8-5B6A-7E41-BF17-8ED3F0BE3BCE}"/>
                </a:ext>
              </a:extLst>
            </p:cNvPr>
            <p:cNvSpPr/>
            <p:nvPr/>
          </p:nvSpPr>
          <p:spPr>
            <a:xfrm>
              <a:off x="3451850" y="758250"/>
              <a:ext cx="740225" cy="802550"/>
            </a:xfrm>
            <a:custGeom>
              <a:avLst/>
              <a:gdLst/>
              <a:ahLst/>
              <a:cxnLst/>
              <a:rect l="l" t="t" r="r" b="b"/>
              <a:pathLst>
                <a:path w="29609" h="32102" extrusionOk="0">
                  <a:moveTo>
                    <a:pt x="13613" y="0"/>
                  </a:moveTo>
                  <a:cubicBezTo>
                    <a:pt x="13587" y="0"/>
                    <a:pt x="13560" y="0"/>
                    <a:pt x="13534" y="0"/>
                  </a:cubicBezTo>
                  <a:cubicBezTo>
                    <a:pt x="5044" y="33"/>
                    <a:pt x="1" y="7569"/>
                    <a:pt x="1488" y="15472"/>
                  </a:cubicBezTo>
                  <a:cubicBezTo>
                    <a:pt x="2970" y="23370"/>
                    <a:pt x="5186" y="31151"/>
                    <a:pt x="15318" y="32027"/>
                  </a:cubicBezTo>
                  <a:cubicBezTo>
                    <a:pt x="15906" y="32077"/>
                    <a:pt x="16474" y="32102"/>
                    <a:pt x="17022" y="32102"/>
                  </a:cubicBezTo>
                  <a:cubicBezTo>
                    <a:pt x="25930" y="32102"/>
                    <a:pt x="29609" y="25585"/>
                    <a:pt x="27898" y="17006"/>
                  </a:cubicBezTo>
                  <a:cubicBezTo>
                    <a:pt x="27069" y="5905"/>
                    <a:pt x="23370" y="0"/>
                    <a:pt x="13613"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6;p56">
              <a:extLst>
                <a:ext uri="{FF2B5EF4-FFF2-40B4-BE49-F238E27FC236}">
                  <a16:creationId xmlns:a16="http://schemas.microsoft.com/office/drawing/2014/main" id="{55C1211B-184B-6A43-B7FF-5BEF11622B82}"/>
                </a:ext>
              </a:extLst>
            </p:cNvPr>
            <p:cNvSpPr/>
            <p:nvPr/>
          </p:nvSpPr>
          <p:spPr>
            <a:xfrm>
              <a:off x="3639450" y="1159700"/>
              <a:ext cx="59125" cy="44175"/>
            </a:xfrm>
            <a:custGeom>
              <a:avLst/>
              <a:gdLst/>
              <a:ahLst/>
              <a:cxnLst/>
              <a:rect l="l" t="t" r="r" b="b"/>
              <a:pathLst>
                <a:path w="2365" h="1767" extrusionOk="0">
                  <a:moveTo>
                    <a:pt x="1173" y="1"/>
                  </a:moveTo>
                  <a:cubicBezTo>
                    <a:pt x="1173" y="1"/>
                    <a:pt x="0" y="1766"/>
                    <a:pt x="1136" y="1766"/>
                  </a:cubicBezTo>
                  <a:cubicBezTo>
                    <a:pt x="1148" y="1766"/>
                    <a:pt x="1160" y="1766"/>
                    <a:pt x="1173" y="1766"/>
                  </a:cubicBezTo>
                  <a:cubicBezTo>
                    <a:pt x="2365" y="1727"/>
                    <a:pt x="1173" y="1"/>
                    <a:pt x="1173"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7;p56">
              <a:extLst>
                <a:ext uri="{FF2B5EF4-FFF2-40B4-BE49-F238E27FC236}">
                  <a16:creationId xmlns:a16="http://schemas.microsoft.com/office/drawing/2014/main" id="{9762B2AE-0104-194F-BF41-F5C8846AABC5}"/>
                </a:ext>
              </a:extLst>
            </p:cNvPr>
            <p:cNvSpPr/>
            <p:nvPr/>
          </p:nvSpPr>
          <p:spPr>
            <a:xfrm>
              <a:off x="3596750" y="1216550"/>
              <a:ext cx="80575" cy="59950"/>
            </a:xfrm>
            <a:custGeom>
              <a:avLst/>
              <a:gdLst/>
              <a:ahLst/>
              <a:cxnLst/>
              <a:rect l="l" t="t" r="r" b="b"/>
              <a:pathLst>
                <a:path w="3223" h="2398" extrusionOk="0">
                  <a:moveTo>
                    <a:pt x="1593" y="0"/>
                  </a:moveTo>
                  <a:cubicBezTo>
                    <a:pt x="1593" y="0"/>
                    <a:pt x="1" y="2398"/>
                    <a:pt x="1537" y="2398"/>
                  </a:cubicBezTo>
                  <a:cubicBezTo>
                    <a:pt x="1555" y="2398"/>
                    <a:pt x="1574" y="2397"/>
                    <a:pt x="1593" y="2397"/>
                  </a:cubicBezTo>
                  <a:cubicBezTo>
                    <a:pt x="3222" y="2345"/>
                    <a:pt x="1593" y="0"/>
                    <a:pt x="1593"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8;p56">
              <a:extLst>
                <a:ext uri="{FF2B5EF4-FFF2-40B4-BE49-F238E27FC236}">
                  <a16:creationId xmlns:a16="http://schemas.microsoft.com/office/drawing/2014/main" id="{915BE849-1882-8C46-BF2F-CC71C4305B4D}"/>
                </a:ext>
              </a:extLst>
            </p:cNvPr>
            <p:cNvSpPr/>
            <p:nvPr/>
          </p:nvSpPr>
          <p:spPr>
            <a:xfrm>
              <a:off x="3353300" y="584875"/>
              <a:ext cx="804875" cy="682325"/>
            </a:xfrm>
            <a:custGeom>
              <a:avLst/>
              <a:gdLst/>
              <a:ahLst/>
              <a:cxnLst/>
              <a:rect l="l" t="t" r="r" b="b"/>
              <a:pathLst>
                <a:path w="32195" h="27293" extrusionOk="0">
                  <a:moveTo>
                    <a:pt x="24655" y="1"/>
                  </a:moveTo>
                  <a:cubicBezTo>
                    <a:pt x="24506" y="1"/>
                    <a:pt x="24356" y="9"/>
                    <a:pt x="24207" y="24"/>
                  </a:cubicBezTo>
                  <a:cubicBezTo>
                    <a:pt x="22551" y="198"/>
                    <a:pt x="21186" y="1248"/>
                    <a:pt x="20291" y="2620"/>
                  </a:cubicBezTo>
                  <a:cubicBezTo>
                    <a:pt x="19679" y="3547"/>
                    <a:pt x="19324" y="4591"/>
                    <a:pt x="19099" y="5660"/>
                  </a:cubicBezTo>
                  <a:cubicBezTo>
                    <a:pt x="18977" y="5525"/>
                    <a:pt x="18841" y="5402"/>
                    <a:pt x="18693" y="5286"/>
                  </a:cubicBezTo>
                  <a:cubicBezTo>
                    <a:pt x="18129" y="4856"/>
                    <a:pt x="17445" y="4633"/>
                    <a:pt x="16755" y="4633"/>
                  </a:cubicBezTo>
                  <a:cubicBezTo>
                    <a:pt x="16350" y="4633"/>
                    <a:pt x="15942" y="4710"/>
                    <a:pt x="15556" y="4868"/>
                  </a:cubicBezTo>
                  <a:cubicBezTo>
                    <a:pt x="14738" y="5196"/>
                    <a:pt x="14068" y="5808"/>
                    <a:pt x="13592" y="6536"/>
                  </a:cubicBezTo>
                  <a:cubicBezTo>
                    <a:pt x="13250" y="6570"/>
                    <a:pt x="12903" y="6583"/>
                    <a:pt x="12554" y="6583"/>
                  </a:cubicBezTo>
                  <a:cubicBezTo>
                    <a:pt x="11473" y="6583"/>
                    <a:pt x="10365" y="6459"/>
                    <a:pt x="9318" y="6459"/>
                  </a:cubicBezTo>
                  <a:cubicBezTo>
                    <a:pt x="8419" y="6459"/>
                    <a:pt x="7564" y="6551"/>
                    <a:pt x="6809" y="6890"/>
                  </a:cubicBezTo>
                  <a:cubicBezTo>
                    <a:pt x="561" y="9686"/>
                    <a:pt x="0" y="17132"/>
                    <a:pt x="2583" y="21924"/>
                  </a:cubicBezTo>
                  <a:cubicBezTo>
                    <a:pt x="3698" y="23979"/>
                    <a:pt x="5939" y="23799"/>
                    <a:pt x="7498" y="24804"/>
                  </a:cubicBezTo>
                  <a:cubicBezTo>
                    <a:pt x="8401" y="25390"/>
                    <a:pt x="8721" y="27293"/>
                    <a:pt x="9165" y="27293"/>
                  </a:cubicBezTo>
                  <a:cubicBezTo>
                    <a:pt x="9199" y="27293"/>
                    <a:pt x="9234" y="27282"/>
                    <a:pt x="9269" y="27258"/>
                  </a:cubicBezTo>
                  <a:cubicBezTo>
                    <a:pt x="10609" y="26369"/>
                    <a:pt x="10268" y="21892"/>
                    <a:pt x="10268" y="21892"/>
                  </a:cubicBezTo>
                  <a:cubicBezTo>
                    <a:pt x="10268" y="21892"/>
                    <a:pt x="12303" y="21461"/>
                    <a:pt x="13540" y="20462"/>
                  </a:cubicBezTo>
                  <a:cubicBezTo>
                    <a:pt x="14210" y="19921"/>
                    <a:pt x="14938" y="18626"/>
                    <a:pt x="14667" y="17770"/>
                  </a:cubicBezTo>
                  <a:cubicBezTo>
                    <a:pt x="14577" y="17480"/>
                    <a:pt x="14423" y="17203"/>
                    <a:pt x="14216" y="16977"/>
                  </a:cubicBezTo>
                  <a:cubicBezTo>
                    <a:pt x="15112" y="16404"/>
                    <a:pt x="15859" y="15605"/>
                    <a:pt x="16129" y="14543"/>
                  </a:cubicBezTo>
                  <a:cubicBezTo>
                    <a:pt x="16149" y="14485"/>
                    <a:pt x="16149" y="14433"/>
                    <a:pt x="16162" y="14382"/>
                  </a:cubicBezTo>
                  <a:cubicBezTo>
                    <a:pt x="16495" y="14426"/>
                    <a:pt x="16829" y="14448"/>
                    <a:pt x="17163" y="14448"/>
                  </a:cubicBezTo>
                  <a:cubicBezTo>
                    <a:pt x="17792" y="14448"/>
                    <a:pt x="18420" y="14370"/>
                    <a:pt x="19035" y="14214"/>
                  </a:cubicBezTo>
                  <a:cubicBezTo>
                    <a:pt x="21901" y="13448"/>
                    <a:pt x="22919" y="11599"/>
                    <a:pt x="22919" y="11599"/>
                  </a:cubicBezTo>
                  <a:cubicBezTo>
                    <a:pt x="22919" y="11599"/>
                    <a:pt x="24507" y="12667"/>
                    <a:pt x="26399" y="12667"/>
                  </a:cubicBezTo>
                  <a:cubicBezTo>
                    <a:pt x="27052" y="12667"/>
                    <a:pt x="27741" y="12540"/>
                    <a:pt x="28413" y="12198"/>
                  </a:cubicBezTo>
                  <a:cubicBezTo>
                    <a:pt x="28418" y="12226"/>
                    <a:pt x="28440" y="12244"/>
                    <a:pt x="28464" y="12244"/>
                  </a:cubicBezTo>
                  <a:cubicBezTo>
                    <a:pt x="28473" y="12244"/>
                    <a:pt x="28482" y="12242"/>
                    <a:pt x="28490" y="12237"/>
                  </a:cubicBezTo>
                  <a:cubicBezTo>
                    <a:pt x="29064" y="12011"/>
                    <a:pt x="29534" y="11792"/>
                    <a:pt x="30004" y="11393"/>
                  </a:cubicBezTo>
                  <a:cubicBezTo>
                    <a:pt x="30494" y="10981"/>
                    <a:pt x="30906" y="10485"/>
                    <a:pt x="31222" y="9931"/>
                  </a:cubicBezTo>
                  <a:cubicBezTo>
                    <a:pt x="31866" y="8823"/>
                    <a:pt x="32194" y="7438"/>
                    <a:pt x="31833" y="6182"/>
                  </a:cubicBezTo>
                  <a:cubicBezTo>
                    <a:pt x="31497" y="5015"/>
                    <a:pt x="30455" y="3991"/>
                    <a:pt x="29187" y="3991"/>
                  </a:cubicBezTo>
                  <a:cubicBezTo>
                    <a:pt x="29167" y="3991"/>
                    <a:pt x="29148" y="3991"/>
                    <a:pt x="29128" y="3992"/>
                  </a:cubicBezTo>
                  <a:cubicBezTo>
                    <a:pt x="28954" y="3992"/>
                    <a:pt x="28780" y="4024"/>
                    <a:pt x="28613" y="4069"/>
                  </a:cubicBezTo>
                  <a:cubicBezTo>
                    <a:pt x="28626" y="3348"/>
                    <a:pt x="28465" y="2633"/>
                    <a:pt x="28143" y="1988"/>
                  </a:cubicBezTo>
                  <a:cubicBezTo>
                    <a:pt x="27472" y="689"/>
                    <a:pt x="26075" y="1"/>
                    <a:pt x="24655"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9;p56">
              <a:extLst>
                <a:ext uri="{FF2B5EF4-FFF2-40B4-BE49-F238E27FC236}">
                  <a16:creationId xmlns:a16="http://schemas.microsoft.com/office/drawing/2014/main" id="{54AD0526-C374-D344-91D7-422C4694B2CE}"/>
                </a:ext>
              </a:extLst>
            </p:cNvPr>
            <p:cNvSpPr/>
            <p:nvPr/>
          </p:nvSpPr>
          <p:spPr>
            <a:xfrm>
              <a:off x="3387275" y="1156650"/>
              <a:ext cx="176850" cy="194375"/>
            </a:xfrm>
            <a:custGeom>
              <a:avLst/>
              <a:gdLst/>
              <a:ahLst/>
              <a:cxnLst/>
              <a:rect l="l" t="t" r="r" b="b"/>
              <a:pathLst>
                <a:path w="7074" h="7775" extrusionOk="0">
                  <a:moveTo>
                    <a:pt x="3066" y="0"/>
                  </a:moveTo>
                  <a:cubicBezTo>
                    <a:pt x="2327" y="0"/>
                    <a:pt x="1637" y="306"/>
                    <a:pt x="1186" y="986"/>
                  </a:cubicBezTo>
                  <a:cubicBezTo>
                    <a:pt x="1" y="2776"/>
                    <a:pt x="1160" y="6062"/>
                    <a:pt x="2757" y="7150"/>
                  </a:cubicBezTo>
                  <a:cubicBezTo>
                    <a:pt x="3391" y="7582"/>
                    <a:pt x="4082" y="7774"/>
                    <a:pt x="4713" y="7774"/>
                  </a:cubicBezTo>
                  <a:cubicBezTo>
                    <a:pt x="5673" y="7774"/>
                    <a:pt x="6492" y="7327"/>
                    <a:pt x="6745" y="6596"/>
                  </a:cubicBezTo>
                  <a:cubicBezTo>
                    <a:pt x="7073" y="5656"/>
                    <a:pt x="7073" y="3730"/>
                    <a:pt x="6261" y="2126"/>
                  </a:cubicBezTo>
                  <a:cubicBezTo>
                    <a:pt x="5600" y="806"/>
                    <a:pt x="4267" y="0"/>
                    <a:pt x="3066"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50;p56">
              <a:extLst>
                <a:ext uri="{FF2B5EF4-FFF2-40B4-BE49-F238E27FC236}">
                  <a16:creationId xmlns:a16="http://schemas.microsoft.com/office/drawing/2014/main" id="{09822435-829D-ED44-BFB3-ACAB48136C19}"/>
                </a:ext>
              </a:extLst>
            </p:cNvPr>
            <p:cNvSpPr/>
            <p:nvPr/>
          </p:nvSpPr>
          <p:spPr>
            <a:xfrm>
              <a:off x="3441050" y="1207625"/>
              <a:ext cx="76375" cy="88350"/>
            </a:xfrm>
            <a:custGeom>
              <a:avLst/>
              <a:gdLst/>
              <a:ahLst/>
              <a:cxnLst/>
              <a:rect l="l" t="t" r="r" b="b"/>
              <a:pathLst>
                <a:path w="3055" h="3534" extrusionOk="0">
                  <a:moveTo>
                    <a:pt x="300" y="0"/>
                  </a:moveTo>
                  <a:cubicBezTo>
                    <a:pt x="239" y="0"/>
                    <a:pt x="177" y="7"/>
                    <a:pt x="117" y="22"/>
                  </a:cubicBezTo>
                  <a:cubicBezTo>
                    <a:pt x="33" y="48"/>
                    <a:pt x="1" y="151"/>
                    <a:pt x="65" y="222"/>
                  </a:cubicBezTo>
                  <a:cubicBezTo>
                    <a:pt x="317" y="467"/>
                    <a:pt x="703" y="557"/>
                    <a:pt x="1012" y="737"/>
                  </a:cubicBezTo>
                  <a:cubicBezTo>
                    <a:pt x="1135" y="815"/>
                    <a:pt x="1257" y="898"/>
                    <a:pt x="1373" y="995"/>
                  </a:cubicBezTo>
                  <a:cubicBezTo>
                    <a:pt x="1334" y="1021"/>
                    <a:pt x="1302" y="1047"/>
                    <a:pt x="1270" y="1072"/>
                  </a:cubicBezTo>
                  <a:cubicBezTo>
                    <a:pt x="1205" y="1137"/>
                    <a:pt x="1135" y="1201"/>
                    <a:pt x="1077" y="1272"/>
                  </a:cubicBezTo>
                  <a:cubicBezTo>
                    <a:pt x="948" y="1414"/>
                    <a:pt x="832" y="1562"/>
                    <a:pt x="735" y="1729"/>
                  </a:cubicBezTo>
                  <a:cubicBezTo>
                    <a:pt x="536" y="2045"/>
                    <a:pt x="362" y="2412"/>
                    <a:pt x="426" y="2799"/>
                  </a:cubicBezTo>
                  <a:cubicBezTo>
                    <a:pt x="433" y="2842"/>
                    <a:pt x="463" y="2859"/>
                    <a:pt x="496" y="2859"/>
                  </a:cubicBezTo>
                  <a:cubicBezTo>
                    <a:pt x="528" y="2859"/>
                    <a:pt x="562" y="2843"/>
                    <a:pt x="581" y="2818"/>
                  </a:cubicBezTo>
                  <a:cubicBezTo>
                    <a:pt x="774" y="2541"/>
                    <a:pt x="883" y="2213"/>
                    <a:pt x="1064" y="1923"/>
                  </a:cubicBezTo>
                  <a:cubicBezTo>
                    <a:pt x="1147" y="1775"/>
                    <a:pt x="1244" y="1639"/>
                    <a:pt x="1354" y="1510"/>
                  </a:cubicBezTo>
                  <a:cubicBezTo>
                    <a:pt x="1405" y="1446"/>
                    <a:pt x="1457" y="1382"/>
                    <a:pt x="1515" y="1324"/>
                  </a:cubicBezTo>
                  <a:cubicBezTo>
                    <a:pt x="1547" y="1285"/>
                    <a:pt x="1579" y="1253"/>
                    <a:pt x="1611" y="1214"/>
                  </a:cubicBezTo>
                  <a:cubicBezTo>
                    <a:pt x="1682" y="1285"/>
                    <a:pt x="1759" y="1349"/>
                    <a:pt x="1830" y="1427"/>
                  </a:cubicBezTo>
                  <a:cubicBezTo>
                    <a:pt x="2333" y="2000"/>
                    <a:pt x="2603" y="2696"/>
                    <a:pt x="2758" y="3430"/>
                  </a:cubicBezTo>
                  <a:cubicBezTo>
                    <a:pt x="2772" y="3502"/>
                    <a:pt x="2828" y="3534"/>
                    <a:pt x="2887" y="3534"/>
                  </a:cubicBezTo>
                  <a:cubicBezTo>
                    <a:pt x="2959" y="3534"/>
                    <a:pt x="3035" y="3484"/>
                    <a:pt x="3035" y="3398"/>
                  </a:cubicBezTo>
                  <a:cubicBezTo>
                    <a:pt x="3054" y="2567"/>
                    <a:pt x="2693" y="1755"/>
                    <a:pt x="2165" y="1130"/>
                  </a:cubicBezTo>
                  <a:cubicBezTo>
                    <a:pt x="1895" y="821"/>
                    <a:pt x="1579" y="564"/>
                    <a:pt x="1231" y="351"/>
                  </a:cubicBezTo>
                  <a:cubicBezTo>
                    <a:pt x="966" y="194"/>
                    <a:pt x="627" y="0"/>
                    <a:pt x="300"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51;p56">
              <a:extLst>
                <a:ext uri="{FF2B5EF4-FFF2-40B4-BE49-F238E27FC236}">
                  <a16:creationId xmlns:a16="http://schemas.microsoft.com/office/drawing/2014/main" id="{96CAEAC9-0C75-2944-824F-17ED754A58AA}"/>
                </a:ext>
              </a:extLst>
            </p:cNvPr>
            <p:cNvSpPr/>
            <p:nvPr/>
          </p:nvSpPr>
          <p:spPr>
            <a:xfrm>
              <a:off x="3721575" y="1047425"/>
              <a:ext cx="102775" cy="100625"/>
            </a:xfrm>
            <a:custGeom>
              <a:avLst/>
              <a:gdLst/>
              <a:ahLst/>
              <a:cxnLst/>
              <a:rect l="l" t="t" r="r" b="b"/>
              <a:pathLst>
                <a:path w="4111" h="4025" extrusionOk="0">
                  <a:moveTo>
                    <a:pt x="3786" y="1"/>
                  </a:moveTo>
                  <a:cubicBezTo>
                    <a:pt x="3765" y="1"/>
                    <a:pt x="3743" y="3"/>
                    <a:pt x="3717" y="8"/>
                  </a:cubicBezTo>
                  <a:cubicBezTo>
                    <a:pt x="3524" y="47"/>
                    <a:pt x="3382" y="376"/>
                    <a:pt x="3254" y="504"/>
                  </a:cubicBezTo>
                  <a:cubicBezTo>
                    <a:pt x="2983" y="775"/>
                    <a:pt x="2680" y="1013"/>
                    <a:pt x="2352" y="1207"/>
                  </a:cubicBezTo>
                  <a:cubicBezTo>
                    <a:pt x="1991" y="1413"/>
                    <a:pt x="1611" y="1593"/>
                    <a:pt x="1218" y="1728"/>
                  </a:cubicBezTo>
                  <a:cubicBezTo>
                    <a:pt x="928" y="1831"/>
                    <a:pt x="561" y="1793"/>
                    <a:pt x="316" y="2025"/>
                  </a:cubicBezTo>
                  <a:cubicBezTo>
                    <a:pt x="117" y="2218"/>
                    <a:pt x="52" y="2559"/>
                    <a:pt x="226" y="2785"/>
                  </a:cubicBezTo>
                  <a:cubicBezTo>
                    <a:pt x="297" y="2881"/>
                    <a:pt x="400" y="2971"/>
                    <a:pt x="374" y="3087"/>
                  </a:cubicBezTo>
                  <a:cubicBezTo>
                    <a:pt x="349" y="3171"/>
                    <a:pt x="252" y="3210"/>
                    <a:pt x="181" y="3268"/>
                  </a:cubicBezTo>
                  <a:cubicBezTo>
                    <a:pt x="104" y="3326"/>
                    <a:pt x="46" y="3409"/>
                    <a:pt x="20" y="3506"/>
                  </a:cubicBezTo>
                  <a:cubicBezTo>
                    <a:pt x="1" y="3577"/>
                    <a:pt x="1" y="3661"/>
                    <a:pt x="26" y="3738"/>
                  </a:cubicBezTo>
                  <a:cubicBezTo>
                    <a:pt x="104" y="3899"/>
                    <a:pt x="258" y="4009"/>
                    <a:pt x="439" y="4021"/>
                  </a:cubicBezTo>
                  <a:cubicBezTo>
                    <a:pt x="464" y="4023"/>
                    <a:pt x="490" y="4024"/>
                    <a:pt x="516" y="4024"/>
                  </a:cubicBezTo>
                  <a:cubicBezTo>
                    <a:pt x="669" y="4024"/>
                    <a:pt x="816" y="3991"/>
                    <a:pt x="954" y="3925"/>
                  </a:cubicBezTo>
                  <a:cubicBezTo>
                    <a:pt x="1411" y="3744"/>
                    <a:pt x="1849" y="3525"/>
                    <a:pt x="2262" y="3261"/>
                  </a:cubicBezTo>
                  <a:cubicBezTo>
                    <a:pt x="2996" y="2798"/>
                    <a:pt x="3589" y="2147"/>
                    <a:pt x="3994" y="1387"/>
                  </a:cubicBezTo>
                  <a:cubicBezTo>
                    <a:pt x="4072" y="1265"/>
                    <a:pt x="4110" y="1123"/>
                    <a:pt x="4110" y="981"/>
                  </a:cubicBezTo>
                  <a:cubicBezTo>
                    <a:pt x="4104" y="859"/>
                    <a:pt x="4033" y="743"/>
                    <a:pt x="3981" y="627"/>
                  </a:cubicBezTo>
                  <a:cubicBezTo>
                    <a:pt x="3921" y="459"/>
                    <a:pt x="4063" y="1"/>
                    <a:pt x="3786"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52;p56">
              <a:extLst>
                <a:ext uri="{FF2B5EF4-FFF2-40B4-BE49-F238E27FC236}">
                  <a16:creationId xmlns:a16="http://schemas.microsoft.com/office/drawing/2014/main" id="{4C772C33-B6C9-5942-851C-5A70E41977B6}"/>
                </a:ext>
              </a:extLst>
            </p:cNvPr>
            <p:cNvSpPr/>
            <p:nvPr/>
          </p:nvSpPr>
          <p:spPr>
            <a:xfrm>
              <a:off x="4005225" y="1030725"/>
              <a:ext cx="104300" cy="76775"/>
            </a:xfrm>
            <a:custGeom>
              <a:avLst/>
              <a:gdLst/>
              <a:ahLst/>
              <a:cxnLst/>
              <a:rect l="l" t="t" r="r" b="b"/>
              <a:pathLst>
                <a:path w="4172" h="3071" extrusionOk="0">
                  <a:moveTo>
                    <a:pt x="127" y="1"/>
                  </a:moveTo>
                  <a:cubicBezTo>
                    <a:pt x="49" y="1"/>
                    <a:pt x="0" y="54"/>
                    <a:pt x="24" y="213"/>
                  </a:cubicBezTo>
                  <a:cubicBezTo>
                    <a:pt x="37" y="296"/>
                    <a:pt x="82" y="374"/>
                    <a:pt x="95" y="451"/>
                  </a:cubicBezTo>
                  <a:cubicBezTo>
                    <a:pt x="127" y="593"/>
                    <a:pt x="69" y="734"/>
                    <a:pt x="75" y="876"/>
                  </a:cubicBezTo>
                  <a:cubicBezTo>
                    <a:pt x="82" y="1102"/>
                    <a:pt x="236" y="1301"/>
                    <a:pt x="391" y="1462"/>
                  </a:cubicBezTo>
                  <a:cubicBezTo>
                    <a:pt x="867" y="1978"/>
                    <a:pt x="1421" y="2448"/>
                    <a:pt x="2066" y="2751"/>
                  </a:cubicBezTo>
                  <a:cubicBezTo>
                    <a:pt x="2428" y="2918"/>
                    <a:pt x="2868" y="3070"/>
                    <a:pt x="3290" y="3070"/>
                  </a:cubicBezTo>
                  <a:cubicBezTo>
                    <a:pt x="3437" y="3070"/>
                    <a:pt x="3582" y="3052"/>
                    <a:pt x="3721" y="3008"/>
                  </a:cubicBezTo>
                  <a:cubicBezTo>
                    <a:pt x="3882" y="2970"/>
                    <a:pt x="4017" y="2860"/>
                    <a:pt x="4101" y="2718"/>
                  </a:cubicBezTo>
                  <a:cubicBezTo>
                    <a:pt x="4107" y="2699"/>
                    <a:pt x="4114" y="2680"/>
                    <a:pt x="4120" y="2660"/>
                  </a:cubicBezTo>
                  <a:cubicBezTo>
                    <a:pt x="4172" y="2519"/>
                    <a:pt x="4127" y="2364"/>
                    <a:pt x="4017" y="2267"/>
                  </a:cubicBezTo>
                  <a:cubicBezTo>
                    <a:pt x="3908" y="2184"/>
                    <a:pt x="3740" y="2171"/>
                    <a:pt x="3682" y="2042"/>
                  </a:cubicBezTo>
                  <a:cubicBezTo>
                    <a:pt x="3605" y="1875"/>
                    <a:pt x="3779" y="1714"/>
                    <a:pt x="3779" y="1546"/>
                  </a:cubicBezTo>
                  <a:cubicBezTo>
                    <a:pt x="3766" y="1372"/>
                    <a:pt x="3669" y="1218"/>
                    <a:pt x="3521" y="1121"/>
                  </a:cubicBezTo>
                  <a:cubicBezTo>
                    <a:pt x="3332" y="1001"/>
                    <a:pt x="3115" y="983"/>
                    <a:pt x="2896" y="983"/>
                  </a:cubicBezTo>
                  <a:cubicBezTo>
                    <a:pt x="2805" y="983"/>
                    <a:pt x="2715" y="986"/>
                    <a:pt x="2625" y="986"/>
                  </a:cubicBezTo>
                  <a:cubicBezTo>
                    <a:pt x="2524" y="986"/>
                    <a:pt x="2425" y="982"/>
                    <a:pt x="2330" y="966"/>
                  </a:cubicBezTo>
                  <a:cubicBezTo>
                    <a:pt x="1950" y="908"/>
                    <a:pt x="1582" y="792"/>
                    <a:pt x="1235" y="631"/>
                  </a:cubicBezTo>
                  <a:cubicBezTo>
                    <a:pt x="990" y="515"/>
                    <a:pt x="758" y="374"/>
                    <a:pt x="545" y="213"/>
                  </a:cubicBezTo>
                  <a:cubicBezTo>
                    <a:pt x="476" y="160"/>
                    <a:pt x="260" y="1"/>
                    <a:pt x="127"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53;p56">
              <a:extLst>
                <a:ext uri="{FF2B5EF4-FFF2-40B4-BE49-F238E27FC236}">
                  <a16:creationId xmlns:a16="http://schemas.microsoft.com/office/drawing/2014/main" id="{54CE6B34-AD99-244E-8E38-2A919685916A}"/>
                </a:ext>
              </a:extLst>
            </p:cNvPr>
            <p:cNvSpPr/>
            <p:nvPr/>
          </p:nvSpPr>
          <p:spPr>
            <a:xfrm>
              <a:off x="3890675" y="1344725"/>
              <a:ext cx="146300" cy="70025"/>
            </a:xfrm>
            <a:custGeom>
              <a:avLst/>
              <a:gdLst/>
              <a:ahLst/>
              <a:cxnLst/>
              <a:rect l="l" t="t" r="r" b="b"/>
              <a:pathLst>
                <a:path w="5852" h="2801" extrusionOk="0">
                  <a:moveTo>
                    <a:pt x="3025" y="0"/>
                  </a:moveTo>
                  <a:cubicBezTo>
                    <a:pt x="3009" y="0"/>
                    <a:pt x="2992" y="1"/>
                    <a:pt x="2976" y="1"/>
                  </a:cubicBezTo>
                  <a:cubicBezTo>
                    <a:pt x="2229" y="7"/>
                    <a:pt x="1507" y="271"/>
                    <a:pt x="941" y="754"/>
                  </a:cubicBezTo>
                  <a:cubicBezTo>
                    <a:pt x="251" y="1347"/>
                    <a:pt x="0" y="2126"/>
                    <a:pt x="464" y="2500"/>
                  </a:cubicBezTo>
                  <a:cubicBezTo>
                    <a:pt x="740" y="2721"/>
                    <a:pt x="994" y="2801"/>
                    <a:pt x="1240" y="2801"/>
                  </a:cubicBezTo>
                  <a:cubicBezTo>
                    <a:pt x="1865" y="2801"/>
                    <a:pt x="2438" y="2286"/>
                    <a:pt x="3200" y="2286"/>
                  </a:cubicBezTo>
                  <a:cubicBezTo>
                    <a:pt x="3220" y="2286"/>
                    <a:pt x="3239" y="2287"/>
                    <a:pt x="3259" y="2287"/>
                  </a:cubicBezTo>
                  <a:cubicBezTo>
                    <a:pt x="3459" y="2294"/>
                    <a:pt x="3633" y="2307"/>
                    <a:pt x="3794" y="2326"/>
                  </a:cubicBezTo>
                  <a:cubicBezTo>
                    <a:pt x="4154" y="2359"/>
                    <a:pt x="4412" y="2399"/>
                    <a:pt x="4623" y="2399"/>
                  </a:cubicBezTo>
                  <a:cubicBezTo>
                    <a:pt x="4906" y="2399"/>
                    <a:pt x="5103" y="2327"/>
                    <a:pt x="5346" y="2068"/>
                  </a:cubicBezTo>
                  <a:cubicBezTo>
                    <a:pt x="5851" y="1538"/>
                    <a:pt x="4987" y="0"/>
                    <a:pt x="302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4;p56">
              <a:extLst>
                <a:ext uri="{FF2B5EF4-FFF2-40B4-BE49-F238E27FC236}">
                  <a16:creationId xmlns:a16="http://schemas.microsoft.com/office/drawing/2014/main" id="{51E01323-387A-F44D-994A-1302591C1ED2}"/>
                </a:ext>
              </a:extLst>
            </p:cNvPr>
            <p:cNvSpPr/>
            <p:nvPr/>
          </p:nvSpPr>
          <p:spPr>
            <a:xfrm>
              <a:off x="3890675" y="1363150"/>
              <a:ext cx="94875" cy="51600"/>
            </a:xfrm>
            <a:custGeom>
              <a:avLst/>
              <a:gdLst/>
              <a:ahLst/>
              <a:cxnLst/>
              <a:rect l="l" t="t" r="r" b="b"/>
              <a:pathLst>
                <a:path w="3795" h="2064" extrusionOk="0">
                  <a:moveTo>
                    <a:pt x="1252" y="1"/>
                  </a:moveTo>
                  <a:cubicBezTo>
                    <a:pt x="1148" y="1"/>
                    <a:pt x="1044" y="6"/>
                    <a:pt x="941" y="17"/>
                  </a:cubicBezTo>
                  <a:cubicBezTo>
                    <a:pt x="251" y="610"/>
                    <a:pt x="0" y="1389"/>
                    <a:pt x="464" y="1763"/>
                  </a:cubicBezTo>
                  <a:cubicBezTo>
                    <a:pt x="740" y="1984"/>
                    <a:pt x="994" y="2064"/>
                    <a:pt x="1240" y="2064"/>
                  </a:cubicBezTo>
                  <a:cubicBezTo>
                    <a:pt x="1865" y="2064"/>
                    <a:pt x="2438" y="1549"/>
                    <a:pt x="3200" y="1549"/>
                  </a:cubicBezTo>
                  <a:cubicBezTo>
                    <a:pt x="3220" y="1549"/>
                    <a:pt x="3239" y="1550"/>
                    <a:pt x="3259" y="1550"/>
                  </a:cubicBezTo>
                  <a:cubicBezTo>
                    <a:pt x="3459" y="1557"/>
                    <a:pt x="3633" y="1570"/>
                    <a:pt x="3794" y="1589"/>
                  </a:cubicBezTo>
                  <a:cubicBezTo>
                    <a:pt x="3575" y="1138"/>
                    <a:pt x="3240" y="752"/>
                    <a:pt x="2828" y="468"/>
                  </a:cubicBezTo>
                  <a:cubicBezTo>
                    <a:pt x="2356" y="159"/>
                    <a:pt x="1806" y="1"/>
                    <a:pt x="1252"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5;p56">
              <a:extLst>
                <a:ext uri="{FF2B5EF4-FFF2-40B4-BE49-F238E27FC236}">
                  <a16:creationId xmlns:a16="http://schemas.microsoft.com/office/drawing/2014/main" id="{F7B5BFF7-52AE-A045-A377-68DB2B4E40E8}"/>
                </a:ext>
              </a:extLst>
            </p:cNvPr>
            <p:cNvSpPr/>
            <p:nvPr/>
          </p:nvSpPr>
          <p:spPr>
            <a:xfrm>
              <a:off x="3742400" y="1211150"/>
              <a:ext cx="100625" cy="51400"/>
            </a:xfrm>
            <a:custGeom>
              <a:avLst/>
              <a:gdLst/>
              <a:ahLst/>
              <a:cxnLst/>
              <a:rect l="l" t="t" r="r" b="b"/>
              <a:pathLst>
                <a:path w="4025" h="2056" extrusionOk="0">
                  <a:moveTo>
                    <a:pt x="2886" y="0"/>
                  </a:moveTo>
                  <a:cubicBezTo>
                    <a:pt x="2580" y="0"/>
                    <a:pt x="2265" y="80"/>
                    <a:pt x="1995" y="191"/>
                  </a:cubicBezTo>
                  <a:cubicBezTo>
                    <a:pt x="1577" y="371"/>
                    <a:pt x="1197" y="616"/>
                    <a:pt x="855" y="919"/>
                  </a:cubicBezTo>
                  <a:cubicBezTo>
                    <a:pt x="688" y="1060"/>
                    <a:pt x="533" y="1208"/>
                    <a:pt x="385" y="1363"/>
                  </a:cubicBezTo>
                  <a:cubicBezTo>
                    <a:pt x="237" y="1524"/>
                    <a:pt x="70" y="1691"/>
                    <a:pt x="18" y="1904"/>
                  </a:cubicBezTo>
                  <a:cubicBezTo>
                    <a:pt x="1" y="1985"/>
                    <a:pt x="61" y="2055"/>
                    <a:pt x="138" y="2055"/>
                  </a:cubicBezTo>
                  <a:cubicBezTo>
                    <a:pt x="147" y="2055"/>
                    <a:pt x="157" y="2054"/>
                    <a:pt x="166" y="2052"/>
                  </a:cubicBezTo>
                  <a:cubicBezTo>
                    <a:pt x="495" y="1949"/>
                    <a:pt x="752" y="1614"/>
                    <a:pt x="997" y="1389"/>
                  </a:cubicBezTo>
                  <a:cubicBezTo>
                    <a:pt x="1255" y="1150"/>
                    <a:pt x="1532" y="938"/>
                    <a:pt x="1834" y="764"/>
                  </a:cubicBezTo>
                  <a:cubicBezTo>
                    <a:pt x="2137" y="584"/>
                    <a:pt x="2479" y="474"/>
                    <a:pt x="2826" y="442"/>
                  </a:cubicBezTo>
                  <a:cubicBezTo>
                    <a:pt x="2861" y="439"/>
                    <a:pt x="2897" y="438"/>
                    <a:pt x="2934" y="438"/>
                  </a:cubicBezTo>
                  <a:cubicBezTo>
                    <a:pt x="3262" y="438"/>
                    <a:pt x="3660" y="550"/>
                    <a:pt x="3683" y="938"/>
                  </a:cubicBezTo>
                  <a:cubicBezTo>
                    <a:pt x="3687" y="1014"/>
                    <a:pt x="3757" y="1062"/>
                    <a:pt x="3822" y="1062"/>
                  </a:cubicBezTo>
                  <a:cubicBezTo>
                    <a:pt x="3872" y="1062"/>
                    <a:pt x="3920" y="1034"/>
                    <a:pt x="3934" y="970"/>
                  </a:cubicBezTo>
                  <a:cubicBezTo>
                    <a:pt x="4024" y="526"/>
                    <a:pt x="3709" y="171"/>
                    <a:pt x="3297" y="55"/>
                  </a:cubicBezTo>
                  <a:cubicBezTo>
                    <a:pt x="3165" y="17"/>
                    <a:pt x="3026" y="0"/>
                    <a:pt x="2886"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6;p56">
              <a:extLst>
                <a:ext uri="{FF2B5EF4-FFF2-40B4-BE49-F238E27FC236}">
                  <a16:creationId xmlns:a16="http://schemas.microsoft.com/office/drawing/2014/main" id="{A0A8C643-6419-CF45-99AB-E58AB63A08CE}"/>
                </a:ext>
              </a:extLst>
            </p:cNvPr>
            <p:cNvSpPr/>
            <p:nvPr/>
          </p:nvSpPr>
          <p:spPr>
            <a:xfrm>
              <a:off x="4022075" y="1187950"/>
              <a:ext cx="80525" cy="47150"/>
            </a:xfrm>
            <a:custGeom>
              <a:avLst/>
              <a:gdLst/>
              <a:ahLst/>
              <a:cxnLst/>
              <a:rect l="l" t="t" r="r" b="b"/>
              <a:pathLst>
                <a:path w="3221" h="1886" extrusionOk="0">
                  <a:moveTo>
                    <a:pt x="2205" y="0"/>
                  </a:moveTo>
                  <a:cubicBezTo>
                    <a:pt x="1997" y="0"/>
                    <a:pt x="1786" y="52"/>
                    <a:pt x="1598" y="127"/>
                  </a:cubicBezTo>
                  <a:cubicBezTo>
                    <a:pt x="1224" y="281"/>
                    <a:pt x="883" y="513"/>
                    <a:pt x="599" y="797"/>
                  </a:cubicBezTo>
                  <a:cubicBezTo>
                    <a:pt x="458" y="932"/>
                    <a:pt x="329" y="1080"/>
                    <a:pt x="219" y="1235"/>
                  </a:cubicBezTo>
                  <a:cubicBezTo>
                    <a:pt x="110" y="1396"/>
                    <a:pt x="0" y="1570"/>
                    <a:pt x="32" y="1776"/>
                  </a:cubicBezTo>
                  <a:cubicBezTo>
                    <a:pt x="38" y="1839"/>
                    <a:pt x="95" y="1885"/>
                    <a:pt x="159" y="1885"/>
                  </a:cubicBezTo>
                  <a:cubicBezTo>
                    <a:pt x="172" y="1885"/>
                    <a:pt x="186" y="1883"/>
                    <a:pt x="200" y="1879"/>
                  </a:cubicBezTo>
                  <a:cubicBezTo>
                    <a:pt x="355" y="1795"/>
                    <a:pt x="432" y="1673"/>
                    <a:pt x="528" y="1537"/>
                  </a:cubicBezTo>
                  <a:cubicBezTo>
                    <a:pt x="612" y="1409"/>
                    <a:pt x="709" y="1293"/>
                    <a:pt x="805" y="1183"/>
                  </a:cubicBezTo>
                  <a:cubicBezTo>
                    <a:pt x="1012" y="958"/>
                    <a:pt x="1243" y="771"/>
                    <a:pt x="1508" y="623"/>
                  </a:cubicBezTo>
                  <a:cubicBezTo>
                    <a:pt x="1724" y="499"/>
                    <a:pt x="1977" y="388"/>
                    <a:pt x="2235" y="388"/>
                  </a:cubicBezTo>
                  <a:cubicBezTo>
                    <a:pt x="2300" y="388"/>
                    <a:pt x="2364" y="395"/>
                    <a:pt x="2429" y="410"/>
                  </a:cubicBezTo>
                  <a:cubicBezTo>
                    <a:pt x="2667" y="475"/>
                    <a:pt x="2905" y="745"/>
                    <a:pt x="2809" y="1003"/>
                  </a:cubicBezTo>
                  <a:cubicBezTo>
                    <a:pt x="2771" y="1100"/>
                    <a:pt x="2849" y="1175"/>
                    <a:pt x="2928" y="1175"/>
                  </a:cubicBezTo>
                  <a:cubicBezTo>
                    <a:pt x="2969" y="1175"/>
                    <a:pt x="3010" y="1154"/>
                    <a:pt x="3034" y="1106"/>
                  </a:cubicBezTo>
                  <a:cubicBezTo>
                    <a:pt x="3221" y="784"/>
                    <a:pt x="3066" y="384"/>
                    <a:pt x="2783" y="178"/>
                  </a:cubicBezTo>
                  <a:cubicBezTo>
                    <a:pt x="2610" y="50"/>
                    <a:pt x="2409" y="0"/>
                    <a:pt x="220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7;p56">
              <a:extLst>
                <a:ext uri="{FF2B5EF4-FFF2-40B4-BE49-F238E27FC236}">
                  <a16:creationId xmlns:a16="http://schemas.microsoft.com/office/drawing/2014/main" id="{8851412C-53CC-604B-A627-BE2ED50831C5}"/>
                </a:ext>
              </a:extLst>
            </p:cNvPr>
            <p:cNvSpPr/>
            <p:nvPr/>
          </p:nvSpPr>
          <p:spPr>
            <a:xfrm>
              <a:off x="3723525" y="1218150"/>
              <a:ext cx="163950" cy="101925"/>
            </a:xfrm>
            <a:custGeom>
              <a:avLst/>
              <a:gdLst/>
              <a:ahLst/>
              <a:cxnLst/>
              <a:rect l="l" t="t" r="r" b="b"/>
              <a:pathLst>
                <a:path w="6558" h="4077" extrusionOk="0">
                  <a:moveTo>
                    <a:pt x="5572" y="1"/>
                  </a:moveTo>
                  <a:lnTo>
                    <a:pt x="5572" y="1"/>
                  </a:lnTo>
                  <a:cubicBezTo>
                    <a:pt x="4986" y="2403"/>
                    <a:pt x="0" y="2867"/>
                    <a:pt x="0" y="2867"/>
                  </a:cubicBezTo>
                  <a:cubicBezTo>
                    <a:pt x="0" y="2867"/>
                    <a:pt x="1128" y="4077"/>
                    <a:pt x="2701" y="4077"/>
                  </a:cubicBezTo>
                  <a:cubicBezTo>
                    <a:pt x="3245" y="4077"/>
                    <a:pt x="3842" y="3932"/>
                    <a:pt x="4464" y="3544"/>
                  </a:cubicBezTo>
                  <a:cubicBezTo>
                    <a:pt x="6557" y="2236"/>
                    <a:pt x="5572" y="1"/>
                    <a:pt x="5572"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8;p56">
              <a:extLst>
                <a:ext uri="{FF2B5EF4-FFF2-40B4-BE49-F238E27FC236}">
                  <a16:creationId xmlns:a16="http://schemas.microsoft.com/office/drawing/2014/main" id="{4265B9CD-2C69-584B-A1E4-98395450FBE1}"/>
                </a:ext>
              </a:extLst>
            </p:cNvPr>
            <p:cNvSpPr/>
            <p:nvPr/>
          </p:nvSpPr>
          <p:spPr>
            <a:xfrm>
              <a:off x="4017075" y="1238125"/>
              <a:ext cx="99350" cy="63275"/>
            </a:xfrm>
            <a:custGeom>
              <a:avLst/>
              <a:gdLst/>
              <a:ahLst/>
              <a:cxnLst/>
              <a:rect l="l" t="t" r="r" b="b"/>
              <a:pathLst>
                <a:path w="3974" h="2531" extrusionOk="0">
                  <a:moveTo>
                    <a:pt x="3614" y="1"/>
                  </a:moveTo>
                  <a:lnTo>
                    <a:pt x="3614" y="1"/>
                  </a:lnTo>
                  <a:cubicBezTo>
                    <a:pt x="3494" y="413"/>
                    <a:pt x="2832" y="780"/>
                    <a:pt x="1983" y="780"/>
                  </a:cubicBezTo>
                  <a:cubicBezTo>
                    <a:pt x="1374" y="780"/>
                    <a:pt x="670" y="592"/>
                    <a:pt x="1" y="97"/>
                  </a:cubicBezTo>
                  <a:lnTo>
                    <a:pt x="1" y="97"/>
                  </a:lnTo>
                  <a:cubicBezTo>
                    <a:pt x="1" y="97"/>
                    <a:pt x="471" y="1991"/>
                    <a:pt x="2229" y="2468"/>
                  </a:cubicBezTo>
                  <a:cubicBezTo>
                    <a:pt x="2389" y="2511"/>
                    <a:pt x="2534" y="2531"/>
                    <a:pt x="2665" y="2531"/>
                  </a:cubicBezTo>
                  <a:cubicBezTo>
                    <a:pt x="3974" y="2531"/>
                    <a:pt x="3895" y="539"/>
                    <a:pt x="3614"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59;p56">
              <a:extLst>
                <a:ext uri="{FF2B5EF4-FFF2-40B4-BE49-F238E27FC236}">
                  <a16:creationId xmlns:a16="http://schemas.microsoft.com/office/drawing/2014/main" id="{1620678B-A076-E24C-8AB4-632477DDB939}"/>
                </a:ext>
              </a:extLst>
            </p:cNvPr>
            <p:cNvSpPr/>
            <p:nvPr/>
          </p:nvSpPr>
          <p:spPr>
            <a:xfrm>
              <a:off x="3956200" y="1129825"/>
              <a:ext cx="75075" cy="190050"/>
            </a:xfrm>
            <a:custGeom>
              <a:avLst/>
              <a:gdLst/>
              <a:ahLst/>
              <a:cxnLst/>
              <a:rect l="l" t="t" r="r" b="b"/>
              <a:pathLst>
                <a:path w="3003" h="7602" extrusionOk="0">
                  <a:moveTo>
                    <a:pt x="169" y="1"/>
                  </a:moveTo>
                  <a:cubicBezTo>
                    <a:pt x="142" y="1"/>
                    <a:pt x="117" y="17"/>
                    <a:pt x="110" y="49"/>
                  </a:cubicBezTo>
                  <a:cubicBezTo>
                    <a:pt x="1" y="481"/>
                    <a:pt x="33" y="957"/>
                    <a:pt x="33" y="1402"/>
                  </a:cubicBezTo>
                  <a:cubicBezTo>
                    <a:pt x="33" y="1885"/>
                    <a:pt x="52" y="2362"/>
                    <a:pt x="65" y="2845"/>
                  </a:cubicBezTo>
                  <a:cubicBezTo>
                    <a:pt x="84" y="3804"/>
                    <a:pt x="104" y="4771"/>
                    <a:pt x="130" y="5730"/>
                  </a:cubicBezTo>
                  <a:cubicBezTo>
                    <a:pt x="135" y="5826"/>
                    <a:pt x="214" y="5896"/>
                    <a:pt x="306" y="5896"/>
                  </a:cubicBezTo>
                  <a:cubicBezTo>
                    <a:pt x="320" y="5896"/>
                    <a:pt x="334" y="5895"/>
                    <a:pt x="349" y="5891"/>
                  </a:cubicBezTo>
                  <a:cubicBezTo>
                    <a:pt x="639" y="5816"/>
                    <a:pt x="958" y="5753"/>
                    <a:pt x="1270" y="5753"/>
                  </a:cubicBezTo>
                  <a:cubicBezTo>
                    <a:pt x="1622" y="5753"/>
                    <a:pt x="1965" y="5833"/>
                    <a:pt x="2249" y="6065"/>
                  </a:cubicBezTo>
                  <a:cubicBezTo>
                    <a:pt x="2706" y="6432"/>
                    <a:pt x="2758" y="7199"/>
                    <a:pt x="2171" y="7463"/>
                  </a:cubicBezTo>
                  <a:cubicBezTo>
                    <a:pt x="2101" y="7498"/>
                    <a:pt x="2137" y="7602"/>
                    <a:pt x="2202" y="7602"/>
                  </a:cubicBezTo>
                  <a:cubicBezTo>
                    <a:pt x="2209" y="7602"/>
                    <a:pt x="2216" y="7601"/>
                    <a:pt x="2223" y="7598"/>
                  </a:cubicBezTo>
                  <a:cubicBezTo>
                    <a:pt x="2874" y="7366"/>
                    <a:pt x="3002" y="6548"/>
                    <a:pt x="2616" y="6033"/>
                  </a:cubicBezTo>
                  <a:cubicBezTo>
                    <a:pt x="2271" y="5576"/>
                    <a:pt x="1768" y="5428"/>
                    <a:pt x="1245" y="5428"/>
                  </a:cubicBezTo>
                  <a:cubicBezTo>
                    <a:pt x="986" y="5428"/>
                    <a:pt x="723" y="5464"/>
                    <a:pt x="471" y="5518"/>
                  </a:cubicBezTo>
                  <a:cubicBezTo>
                    <a:pt x="452" y="4622"/>
                    <a:pt x="426" y="3734"/>
                    <a:pt x="407" y="2845"/>
                  </a:cubicBezTo>
                  <a:cubicBezTo>
                    <a:pt x="394" y="2362"/>
                    <a:pt x="387" y="1885"/>
                    <a:pt x="368" y="1402"/>
                  </a:cubicBezTo>
                  <a:cubicBezTo>
                    <a:pt x="349" y="957"/>
                    <a:pt x="361" y="474"/>
                    <a:pt x="233" y="49"/>
                  </a:cubicBezTo>
                  <a:cubicBezTo>
                    <a:pt x="223" y="17"/>
                    <a:pt x="196" y="1"/>
                    <a:pt x="169"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60;p56">
              <a:extLst>
                <a:ext uri="{FF2B5EF4-FFF2-40B4-BE49-F238E27FC236}">
                  <a16:creationId xmlns:a16="http://schemas.microsoft.com/office/drawing/2014/main" id="{C6EA3F60-6965-AB48-84A2-E10E1C5E84D5}"/>
                </a:ext>
              </a:extLst>
            </p:cNvPr>
            <p:cNvSpPr/>
            <p:nvPr/>
          </p:nvSpPr>
          <p:spPr>
            <a:xfrm>
              <a:off x="3942025" y="1164850"/>
              <a:ext cx="83125" cy="153600"/>
            </a:xfrm>
            <a:custGeom>
              <a:avLst/>
              <a:gdLst/>
              <a:ahLst/>
              <a:cxnLst/>
              <a:rect l="l" t="t" r="r" b="b"/>
              <a:pathLst>
                <a:path w="3325" h="6144" extrusionOk="0">
                  <a:moveTo>
                    <a:pt x="600" y="1"/>
                  </a:moveTo>
                  <a:cubicBezTo>
                    <a:pt x="600" y="1"/>
                    <a:pt x="1" y="3531"/>
                    <a:pt x="226" y="4909"/>
                  </a:cubicBezTo>
                  <a:cubicBezTo>
                    <a:pt x="388" y="5902"/>
                    <a:pt x="1242" y="6143"/>
                    <a:pt x="1976" y="6143"/>
                  </a:cubicBezTo>
                  <a:cubicBezTo>
                    <a:pt x="2265" y="6143"/>
                    <a:pt x="2536" y="6106"/>
                    <a:pt x="2738" y="6062"/>
                  </a:cubicBezTo>
                  <a:cubicBezTo>
                    <a:pt x="3325" y="5798"/>
                    <a:pt x="3273" y="5031"/>
                    <a:pt x="2816" y="4664"/>
                  </a:cubicBezTo>
                  <a:cubicBezTo>
                    <a:pt x="2532" y="4432"/>
                    <a:pt x="2189" y="4352"/>
                    <a:pt x="1837" y="4352"/>
                  </a:cubicBezTo>
                  <a:cubicBezTo>
                    <a:pt x="1525" y="4352"/>
                    <a:pt x="1206" y="4415"/>
                    <a:pt x="916" y="4490"/>
                  </a:cubicBezTo>
                  <a:cubicBezTo>
                    <a:pt x="901" y="4494"/>
                    <a:pt x="887" y="4495"/>
                    <a:pt x="873" y="4495"/>
                  </a:cubicBezTo>
                  <a:cubicBezTo>
                    <a:pt x="781" y="4495"/>
                    <a:pt x="702" y="4425"/>
                    <a:pt x="697" y="4329"/>
                  </a:cubicBezTo>
                  <a:cubicBezTo>
                    <a:pt x="671" y="3370"/>
                    <a:pt x="651" y="2403"/>
                    <a:pt x="632" y="1444"/>
                  </a:cubicBezTo>
                  <a:cubicBezTo>
                    <a:pt x="619" y="961"/>
                    <a:pt x="600" y="477"/>
                    <a:pt x="600"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61;p56">
              <a:extLst>
                <a:ext uri="{FF2B5EF4-FFF2-40B4-BE49-F238E27FC236}">
                  <a16:creationId xmlns:a16="http://schemas.microsoft.com/office/drawing/2014/main" id="{B1258370-1C26-3D41-B52D-FCCAF2AACD43}"/>
                </a:ext>
              </a:extLst>
            </p:cNvPr>
            <p:cNvSpPr/>
            <p:nvPr/>
          </p:nvSpPr>
          <p:spPr>
            <a:xfrm>
              <a:off x="3468275" y="1478100"/>
              <a:ext cx="604700" cy="248250"/>
            </a:xfrm>
            <a:custGeom>
              <a:avLst/>
              <a:gdLst/>
              <a:ahLst/>
              <a:cxnLst/>
              <a:rect l="l" t="t" r="r" b="b"/>
              <a:pathLst>
                <a:path w="24188" h="9930" extrusionOk="0">
                  <a:moveTo>
                    <a:pt x="4781" y="1"/>
                  </a:moveTo>
                  <a:cubicBezTo>
                    <a:pt x="3373" y="1"/>
                    <a:pt x="3427" y="966"/>
                    <a:pt x="2635" y="2666"/>
                  </a:cubicBezTo>
                  <a:cubicBezTo>
                    <a:pt x="464" y="3400"/>
                    <a:pt x="1" y="4328"/>
                    <a:pt x="1263" y="5661"/>
                  </a:cubicBezTo>
                  <a:cubicBezTo>
                    <a:pt x="3102" y="8039"/>
                    <a:pt x="9386" y="9930"/>
                    <a:pt x="15128" y="9930"/>
                  </a:cubicBezTo>
                  <a:cubicBezTo>
                    <a:pt x="18175" y="9930"/>
                    <a:pt x="21070" y="9397"/>
                    <a:pt x="23067" y="8122"/>
                  </a:cubicBezTo>
                  <a:cubicBezTo>
                    <a:pt x="24188" y="6924"/>
                    <a:pt x="21592" y="5674"/>
                    <a:pt x="22590" y="4328"/>
                  </a:cubicBezTo>
                  <a:cubicBezTo>
                    <a:pt x="23595" y="605"/>
                    <a:pt x="16961" y="4444"/>
                    <a:pt x="5997" y="154"/>
                  </a:cubicBezTo>
                  <a:cubicBezTo>
                    <a:pt x="5498" y="51"/>
                    <a:pt x="5102" y="1"/>
                    <a:pt x="478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62;p56">
              <a:extLst>
                <a:ext uri="{FF2B5EF4-FFF2-40B4-BE49-F238E27FC236}">
                  <a16:creationId xmlns:a16="http://schemas.microsoft.com/office/drawing/2014/main" id="{8708A191-022F-0E4E-84A1-F41D709053DA}"/>
                </a:ext>
              </a:extLst>
            </p:cNvPr>
            <p:cNvSpPr/>
            <p:nvPr/>
          </p:nvSpPr>
          <p:spPr>
            <a:xfrm>
              <a:off x="3621100" y="1482450"/>
              <a:ext cx="213225" cy="493225"/>
            </a:xfrm>
            <a:custGeom>
              <a:avLst/>
              <a:gdLst/>
              <a:ahLst/>
              <a:cxnLst/>
              <a:rect l="l" t="t" r="r" b="b"/>
              <a:pathLst>
                <a:path w="8529" h="19729" extrusionOk="0">
                  <a:moveTo>
                    <a:pt x="3676" y="1"/>
                  </a:moveTo>
                  <a:cubicBezTo>
                    <a:pt x="3502" y="1"/>
                    <a:pt x="3335" y="16"/>
                    <a:pt x="3176" y="51"/>
                  </a:cubicBezTo>
                  <a:cubicBezTo>
                    <a:pt x="2248" y="250"/>
                    <a:pt x="1894" y="1204"/>
                    <a:pt x="1566" y="1989"/>
                  </a:cubicBezTo>
                  <a:cubicBezTo>
                    <a:pt x="561" y="4360"/>
                    <a:pt x="187" y="6956"/>
                    <a:pt x="103" y="9513"/>
                  </a:cubicBezTo>
                  <a:cubicBezTo>
                    <a:pt x="0" y="12914"/>
                    <a:pt x="406" y="16321"/>
                    <a:pt x="445" y="19729"/>
                  </a:cubicBezTo>
                  <a:lnTo>
                    <a:pt x="7904" y="19220"/>
                  </a:lnTo>
                  <a:cubicBezTo>
                    <a:pt x="7685" y="16772"/>
                    <a:pt x="7131" y="14383"/>
                    <a:pt x="6886" y="11941"/>
                  </a:cubicBezTo>
                  <a:cubicBezTo>
                    <a:pt x="6641" y="9506"/>
                    <a:pt x="6719" y="6969"/>
                    <a:pt x="7704" y="4727"/>
                  </a:cubicBezTo>
                  <a:cubicBezTo>
                    <a:pt x="7949" y="4167"/>
                    <a:pt x="8252" y="3619"/>
                    <a:pt x="8393" y="3026"/>
                  </a:cubicBezTo>
                  <a:cubicBezTo>
                    <a:pt x="8529" y="2427"/>
                    <a:pt x="8471" y="1745"/>
                    <a:pt x="8065" y="1287"/>
                  </a:cubicBezTo>
                  <a:cubicBezTo>
                    <a:pt x="7672" y="856"/>
                    <a:pt x="7066" y="714"/>
                    <a:pt x="6500" y="598"/>
                  </a:cubicBezTo>
                  <a:cubicBezTo>
                    <a:pt x="5681" y="425"/>
                    <a:pt x="4594" y="1"/>
                    <a:pt x="3676"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63;p56">
              <a:extLst>
                <a:ext uri="{FF2B5EF4-FFF2-40B4-BE49-F238E27FC236}">
                  <a16:creationId xmlns:a16="http://schemas.microsoft.com/office/drawing/2014/main" id="{486D73C2-72D7-584E-A7F0-BC5C6DD7FA8C}"/>
                </a:ext>
              </a:extLst>
            </p:cNvPr>
            <p:cNvSpPr/>
            <p:nvPr/>
          </p:nvSpPr>
          <p:spPr>
            <a:xfrm>
              <a:off x="3821425" y="1772025"/>
              <a:ext cx="303825" cy="258000"/>
            </a:xfrm>
            <a:custGeom>
              <a:avLst/>
              <a:gdLst/>
              <a:ahLst/>
              <a:cxnLst/>
              <a:rect l="l" t="t" r="r" b="b"/>
              <a:pathLst>
                <a:path w="12153" h="10320" extrusionOk="0">
                  <a:moveTo>
                    <a:pt x="7215" y="1"/>
                  </a:moveTo>
                  <a:cubicBezTo>
                    <a:pt x="6853" y="1"/>
                    <a:pt x="6471" y="34"/>
                    <a:pt x="6068" y="107"/>
                  </a:cubicBezTo>
                  <a:cubicBezTo>
                    <a:pt x="4445" y="403"/>
                    <a:pt x="2892" y="2735"/>
                    <a:pt x="1044" y="5473"/>
                  </a:cubicBezTo>
                  <a:cubicBezTo>
                    <a:pt x="496" y="6278"/>
                    <a:pt x="0" y="6626"/>
                    <a:pt x="374" y="7856"/>
                  </a:cubicBezTo>
                  <a:cubicBezTo>
                    <a:pt x="748" y="9086"/>
                    <a:pt x="2062" y="10259"/>
                    <a:pt x="2880" y="10317"/>
                  </a:cubicBezTo>
                  <a:cubicBezTo>
                    <a:pt x="2910" y="10319"/>
                    <a:pt x="2941" y="10320"/>
                    <a:pt x="2972" y="10320"/>
                  </a:cubicBezTo>
                  <a:cubicBezTo>
                    <a:pt x="4032" y="10320"/>
                    <a:pt x="5648" y="9166"/>
                    <a:pt x="6925" y="7714"/>
                  </a:cubicBezTo>
                  <a:cubicBezTo>
                    <a:pt x="8239" y="6220"/>
                    <a:pt x="9372" y="5962"/>
                    <a:pt x="10442" y="5827"/>
                  </a:cubicBezTo>
                  <a:cubicBezTo>
                    <a:pt x="11498" y="5698"/>
                    <a:pt x="11569" y="5170"/>
                    <a:pt x="11054" y="4957"/>
                  </a:cubicBezTo>
                  <a:cubicBezTo>
                    <a:pt x="10772" y="4846"/>
                    <a:pt x="10412" y="4780"/>
                    <a:pt x="9894" y="4780"/>
                  </a:cubicBezTo>
                  <a:cubicBezTo>
                    <a:pt x="9452" y="4780"/>
                    <a:pt x="8895" y="4828"/>
                    <a:pt x="8174" y="4938"/>
                  </a:cubicBezTo>
                  <a:cubicBezTo>
                    <a:pt x="8731" y="4551"/>
                    <a:pt x="9175" y="4444"/>
                    <a:pt x="9605" y="4444"/>
                  </a:cubicBezTo>
                  <a:cubicBezTo>
                    <a:pt x="10071" y="4444"/>
                    <a:pt x="10520" y="4570"/>
                    <a:pt x="11079" y="4603"/>
                  </a:cubicBezTo>
                  <a:cubicBezTo>
                    <a:pt x="11125" y="4606"/>
                    <a:pt x="11168" y="4608"/>
                    <a:pt x="11209" y="4608"/>
                  </a:cubicBezTo>
                  <a:cubicBezTo>
                    <a:pt x="12152" y="4608"/>
                    <a:pt x="12022" y="3854"/>
                    <a:pt x="10738" y="3360"/>
                  </a:cubicBezTo>
                  <a:cubicBezTo>
                    <a:pt x="10411" y="3233"/>
                    <a:pt x="9917" y="3172"/>
                    <a:pt x="9397" y="3172"/>
                  </a:cubicBezTo>
                  <a:cubicBezTo>
                    <a:pt x="8831" y="3172"/>
                    <a:pt x="8234" y="3245"/>
                    <a:pt x="7788" y="3386"/>
                  </a:cubicBezTo>
                  <a:cubicBezTo>
                    <a:pt x="8275" y="3123"/>
                    <a:pt x="8762" y="3041"/>
                    <a:pt x="9222" y="3041"/>
                  </a:cubicBezTo>
                  <a:cubicBezTo>
                    <a:pt x="9991" y="3041"/>
                    <a:pt x="10686" y="3271"/>
                    <a:pt x="11182" y="3271"/>
                  </a:cubicBezTo>
                  <a:cubicBezTo>
                    <a:pt x="11351" y="3271"/>
                    <a:pt x="11496" y="3244"/>
                    <a:pt x="11614" y="3173"/>
                  </a:cubicBezTo>
                  <a:cubicBezTo>
                    <a:pt x="11904" y="2993"/>
                    <a:pt x="11736" y="2368"/>
                    <a:pt x="10970" y="2052"/>
                  </a:cubicBezTo>
                  <a:cubicBezTo>
                    <a:pt x="9963" y="1635"/>
                    <a:pt x="8988" y="1503"/>
                    <a:pt x="8206" y="1503"/>
                  </a:cubicBezTo>
                  <a:cubicBezTo>
                    <a:pt x="7733" y="1503"/>
                    <a:pt x="7331" y="1551"/>
                    <a:pt x="7034" y="1614"/>
                  </a:cubicBezTo>
                  <a:cubicBezTo>
                    <a:pt x="7422" y="1387"/>
                    <a:pt x="7820" y="1311"/>
                    <a:pt x="8206" y="1311"/>
                  </a:cubicBezTo>
                  <a:cubicBezTo>
                    <a:pt x="8985" y="1311"/>
                    <a:pt x="9715" y="1620"/>
                    <a:pt x="10218" y="1620"/>
                  </a:cubicBezTo>
                  <a:cubicBezTo>
                    <a:pt x="10286" y="1620"/>
                    <a:pt x="10350" y="1614"/>
                    <a:pt x="10410" y="1601"/>
                  </a:cubicBezTo>
                  <a:cubicBezTo>
                    <a:pt x="10906" y="1492"/>
                    <a:pt x="10551" y="1067"/>
                    <a:pt x="9959" y="725"/>
                  </a:cubicBezTo>
                  <a:cubicBezTo>
                    <a:pt x="9231" y="308"/>
                    <a:pt x="8317" y="1"/>
                    <a:pt x="721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64;p56">
              <a:extLst>
                <a:ext uri="{FF2B5EF4-FFF2-40B4-BE49-F238E27FC236}">
                  <a16:creationId xmlns:a16="http://schemas.microsoft.com/office/drawing/2014/main" id="{4B0DE653-6848-2F47-B0E7-229357CD930E}"/>
                </a:ext>
              </a:extLst>
            </p:cNvPr>
            <p:cNvSpPr/>
            <p:nvPr/>
          </p:nvSpPr>
          <p:spPr>
            <a:xfrm>
              <a:off x="3791800" y="1913000"/>
              <a:ext cx="156550" cy="148825"/>
            </a:xfrm>
            <a:custGeom>
              <a:avLst/>
              <a:gdLst/>
              <a:ahLst/>
              <a:cxnLst/>
              <a:rect l="l" t="t" r="r" b="b"/>
              <a:pathLst>
                <a:path w="6262" h="5953" extrusionOk="0">
                  <a:moveTo>
                    <a:pt x="1407" y="0"/>
                  </a:moveTo>
                  <a:cubicBezTo>
                    <a:pt x="877" y="0"/>
                    <a:pt x="1" y="1746"/>
                    <a:pt x="58" y="2172"/>
                  </a:cubicBezTo>
                  <a:cubicBezTo>
                    <a:pt x="115" y="2593"/>
                    <a:pt x="3355" y="5953"/>
                    <a:pt x="4158" y="5953"/>
                  </a:cubicBezTo>
                  <a:cubicBezTo>
                    <a:pt x="4178" y="5953"/>
                    <a:pt x="4196" y="5951"/>
                    <a:pt x="4213" y="5946"/>
                  </a:cubicBezTo>
                  <a:cubicBezTo>
                    <a:pt x="4902" y="5773"/>
                    <a:pt x="6261" y="5289"/>
                    <a:pt x="6003" y="4343"/>
                  </a:cubicBezTo>
                  <a:cubicBezTo>
                    <a:pt x="5862" y="3827"/>
                    <a:pt x="2416" y="98"/>
                    <a:pt x="1430" y="1"/>
                  </a:cubicBezTo>
                  <a:cubicBezTo>
                    <a:pt x="1423" y="0"/>
                    <a:pt x="1415" y="0"/>
                    <a:pt x="1407"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65;p56">
              <a:extLst>
                <a:ext uri="{FF2B5EF4-FFF2-40B4-BE49-F238E27FC236}">
                  <a16:creationId xmlns:a16="http://schemas.microsoft.com/office/drawing/2014/main" id="{15DF9FB5-FB49-7148-9F25-ABF0A0C957AF}"/>
                </a:ext>
              </a:extLst>
            </p:cNvPr>
            <p:cNvSpPr/>
            <p:nvPr/>
          </p:nvSpPr>
          <p:spPr>
            <a:xfrm>
              <a:off x="3352500" y="1643450"/>
              <a:ext cx="248925" cy="209850"/>
            </a:xfrm>
            <a:custGeom>
              <a:avLst/>
              <a:gdLst/>
              <a:ahLst/>
              <a:cxnLst/>
              <a:rect l="l" t="t" r="r" b="b"/>
              <a:pathLst>
                <a:path w="9957" h="8394" extrusionOk="0">
                  <a:moveTo>
                    <a:pt x="5855" y="0"/>
                  </a:moveTo>
                  <a:cubicBezTo>
                    <a:pt x="5844" y="0"/>
                    <a:pt x="5834" y="0"/>
                    <a:pt x="5823" y="0"/>
                  </a:cubicBezTo>
                  <a:cubicBezTo>
                    <a:pt x="2937" y="26"/>
                    <a:pt x="709" y="2577"/>
                    <a:pt x="0" y="7839"/>
                  </a:cubicBezTo>
                  <a:lnTo>
                    <a:pt x="9327" y="8393"/>
                  </a:lnTo>
                  <a:cubicBezTo>
                    <a:pt x="9956" y="4350"/>
                    <a:pt x="8718" y="0"/>
                    <a:pt x="5855"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66;p56">
              <a:extLst>
                <a:ext uri="{FF2B5EF4-FFF2-40B4-BE49-F238E27FC236}">
                  <a16:creationId xmlns:a16="http://schemas.microsoft.com/office/drawing/2014/main" id="{1A9ED20A-A538-CD46-86A0-8DB8C10F5DF1}"/>
                </a:ext>
              </a:extLst>
            </p:cNvPr>
            <p:cNvSpPr/>
            <p:nvPr/>
          </p:nvSpPr>
          <p:spPr>
            <a:xfrm>
              <a:off x="3781325" y="1937825"/>
              <a:ext cx="139325" cy="135600"/>
            </a:xfrm>
            <a:custGeom>
              <a:avLst/>
              <a:gdLst/>
              <a:ahLst/>
              <a:cxnLst/>
              <a:rect l="l" t="t" r="r" b="b"/>
              <a:pathLst>
                <a:path w="5573" h="5424" extrusionOk="0">
                  <a:moveTo>
                    <a:pt x="0" y="0"/>
                  </a:moveTo>
                  <a:lnTo>
                    <a:pt x="5572" y="5424"/>
                  </a:lnTo>
                  <a:cubicBezTo>
                    <a:pt x="5476" y="3066"/>
                    <a:pt x="1798" y="45"/>
                    <a:pt x="0" y="0"/>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67;p56">
              <a:extLst>
                <a:ext uri="{FF2B5EF4-FFF2-40B4-BE49-F238E27FC236}">
                  <a16:creationId xmlns:a16="http://schemas.microsoft.com/office/drawing/2014/main" id="{A00218AF-1FD0-DA48-93F8-F83B920DDB45}"/>
                </a:ext>
              </a:extLst>
            </p:cNvPr>
            <p:cNvSpPr/>
            <p:nvPr/>
          </p:nvSpPr>
          <p:spPr>
            <a:xfrm>
              <a:off x="4575525" y="1421500"/>
              <a:ext cx="242075" cy="172900"/>
            </a:xfrm>
            <a:custGeom>
              <a:avLst/>
              <a:gdLst/>
              <a:ahLst/>
              <a:cxnLst/>
              <a:rect l="l" t="t" r="r" b="b"/>
              <a:pathLst>
                <a:path w="9683" h="6916" extrusionOk="0">
                  <a:moveTo>
                    <a:pt x="4" y="1"/>
                  </a:moveTo>
                  <a:cubicBezTo>
                    <a:pt x="2" y="1"/>
                    <a:pt x="1" y="1"/>
                    <a:pt x="1" y="2"/>
                  </a:cubicBezTo>
                  <a:cubicBezTo>
                    <a:pt x="14" y="22"/>
                    <a:pt x="59" y="556"/>
                    <a:pt x="220" y="1316"/>
                  </a:cubicBezTo>
                  <a:cubicBezTo>
                    <a:pt x="549" y="1458"/>
                    <a:pt x="871" y="1600"/>
                    <a:pt x="1186" y="1748"/>
                  </a:cubicBezTo>
                  <a:cubicBezTo>
                    <a:pt x="2339" y="2302"/>
                    <a:pt x="3441" y="2965"/>
                    <a:pt x="4478" y="3719"/>
                  </a:cubicBezTo>
                  <a:cubicBezTo>
                    <a:pt x="5425" y="4408"/>
                    <a:pt x="6301" y="5181"/>
                    <a:pt x="7003" y="6121"/>
                  </a:cubicBezTo>
                  <a:cubicBezTo>
                    <a:pt x="7144" y="6315"/>
                    <a:pt x="7273" y="6508"/>
                    <a:pt x="7396" y="6708"/>
                  </a:cubicBezTo>
                  <a:cubicBezTo>
                    <a:pt x="7476" y="6841"/>
                    <a:pt x="7620" y="6916"/>
                    <a:pt x="7769" y="6916"/>
                  </a:cubicBezTo>
                  <a:cubicBezTo>
                    <a:pt x="7837" y="6916"/>
                    <a:pt x="7905" y="6901"/>
                    <a:pt x="7969" y="6869"/>
                  </a:cubicBezTo>
                  <a:cubicBezTo>
                    <a:pt x="9025" y="6334"/>
                    <a:pt x="9682" y="5355"/>
                    <a:pt x="9360" y="3970"/>
                  </a:cubicBezTo>
                  <a:cubicBezTo>
                    <a:pt x="9360" y="3970"/>
                    <a:pt x="9161" y="2849"/>
                    <a:pt x="7209" y="2128"/>
                  </a:cubicBezTo>
                  <a:cubicBezTo>
                    <a:pt x="5297" y="1413"/>
                    <a:pt x="158" y="1"/>
                    <a:pt x="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68;p56">
              <a:extLst>
                <a:ext uri="{FF2B5EF4-FFF2-40B4-BE49-F238E27FC236}">
                  <a16:creationId xmlns:a16="http://schemas.microsoft.com/office/drawing/2014/main" id="{EAA2FB68-CC16-884D-AE69-FCBA8D3527AA}"/>
                </a:ext>
              </a:extLst>
            </p:cNvPr>
            <p:cNvSpPr/>
            <p:nvPr/>
          </p:nvSpPr>
          <p:spPr>
            <a:xfrm>
              <a:off x="4107575" y="1329050"/>
              <a:ext cx="725975" cy="609850"/>
            </a:xfrm>
            <a:custGeom>
              <a:avLst/>
              <a:gdLst/>
              <a:ahLst/>
              <a:cxnLst/>
              <a:rect l="l" t="t" r="r" b="b"/>
              <a:pathLst>
                <a:path w="29039" h="24394" extrusionOk="0">
                  <a:moveTo>
                    <a:pt x="5548" y="0"/>
                  </a:moveTo>
                  <a:cubicBezTo>
                    <a:pt x="4560" y="0"/>
                    <a:pt x="3575" y="66"/>
                    <a:pt x="2603" y="228"/>
                  </a:cubicBezTo>
                  <a:cubicBezTo>
                    <a:pt x="1604" y="396"/>
                    <a:pt x="464" y="827"/>
                    <a:pt x="232" y="1806"/>
                  </a:cubicBezTo>
                  <a:cubicBezTo>
                    <a:pt x="1" y="2792"/>
                    <a:pt x="832" y="3681"/>
                    <a:pt x="1585" y="4351"/>
                  </a:cubicBezTo>
                  <a:cubicBezTo>
                    <a:pt x="4941" y="7314"/>
                    <a:pt x="8477" y="10341"/>
                    <a:pt x="10255" y="14444"/>
                  </a:cubicBezTo>
                  <a:cubicBezTo>
                    <a:pt x="10970" y="16074"/>
                    <a:pt x="11370" y="17826"/>
                    <a:pt x="12020" y="19488"/>
                  </a:cubicBezTo>
                  <a:cubicBezTo>
                    <a:pt x="12664" y="21150"/>
                    <a:pt x="13605" y="22773"/>
                    <a:pt x="15099" y="23746"/>
                  </a:cubicBezTo>
                  <a:cubicBezTo>
                    <a:pt x="15697" y="24141"/>
                    <a:pt x="16447" y="24394"/>
                    <a:pt x="17157" y="24394"/>
                  </a:cubicBezTo>
                  <a:cubicBezTo>
                    <a:pt x="17755" y="24394"/>
                    <a:pt x="18324" y="24215"/>
                    <a:pt x="18751" y="23791"/>
                  </a:cubicBezTo>
                  <a:cubicBezTo>
                    <a:pt x="20091" y="22464"/>
                    <a:pt x="18996" y="20023"/>
                    <a:pt x="19930" y="18386"/>
                  </a:cubicBezTo>
                  <a:cubicBezTo>
                    <a:pt x="20439" y="17491"/>
                    <a:pt x="21482" y="17008"/>
                    <a:pt x="22507" y="16905"/>
                  </a:cubicBezTo>
                  <a:cubicBezTo>
                    <a:pt x="22687" y="16887"/>
                    <a:pt x="22867" y="16879"/>
                    <a:pt x="23048" y="16879"/>
                  </a:cubicBezTo>
                  <a:cubicBezTo>
                    <a:pt x="23891" y="16879"/>
                    <a:pt x="24733" y="17057"/>
                    <a:pt x="25566" y="17227"/>
                  </a:cubicBezTo>
                  <a:cubicBezTo>
                    <a:pt x="26000" y="17315"/>
                    <a:pt x="26444" y="17402"/>
                    <a:pt x="26883" y="17402"/>
                  </a:cubicBezTo>
                  <a:cubicBezTo>
                    <a:pt x="27057" y="17402"/>
                    <a:pt x="27230" y="17389"/>
                    <a:pt x="27402" y="17356"/>
                  </a:cubicBezTo>
                  <a:cubicBezTo>
                    <a:pt x="28007" y="17240"/>
                    <a:pt x="28613" y="16853"/>
                    <a:pt x="28787" y="16267"/>
                  </a:cubicBezTo>
                  <a:cubicBezTo>
                    <a:pt x="29038" y="15417"/>
                    <a:pt x="28381" y="14586"/>
                    <a:pt x="27769" y="13942"/>
                  </a:cubicBezTo>
                  <a:lnTo>
                    <a:pt x="24497" y="10477"/>
                  </a:lnTo>
                  <a:cubicBezTo>
                    <a:pt x="23814" y="9755"/>
                    <a:pt x="23073" y="8860"/>
                    <a:pt x="23280" y="7881"/>
                  </a:cubicBezTo>
                  <a:cubicBezTo>
                    <a:pt x="23466" y="6979"/>
                    <a:pt x="24439" y="6418"/>
                    <a:pt x="25360" y="6386"/>
                  </a:cubicBezTo>
                  <a:cubicBezTo>
                    <a:pt x="25388" y="6385"/>
                    <a:pt x="25416" y="6385"/>
                    <a:pt x="25444" y="6385"/>
                  </a:cubicBezTo>
                  <a:cubicBezTo>
                    <a:pt x="26416" y="6385"/>
                    <a:pt x="27196" y="6931"/>
                    <a:pt x="28098" y="7739"/>
                  </a:cubicBezTo>
                  <a:cubicBezTo>
                    <a:pt x="27975" y="6921"/>
                    <a:pt x="26442" y="5697"/>
                    <a:pt x="25817" y="5369"/>
                  </a:cubicBezTo>
                  <a:cubicBezTo>
                    <a:pt x="24523" y="4692"/>
                    <a:pt x="23202" y="4074"/>
                    <a:pt x="21850" y="3520"/>
                  </a:cubicBezTo>
                  <a:cubicBezTo>
                    <a:pt x="19144" y="2406"/>
                    <a:pt x="16342" y="1542"/>
                    <a:pt x="13482" y="943"/>
                  </a:cubicBezTo>
                  <a:cubicBezTo>
                    <a:pt x="11898" y="608"/>
                    <a:pt x="10300" y="351"/>
                    <a:pt x="8690" y="183"/>
                  </a:cubicBezTo>
                  <a:cubicBezTo>
                    <a:pt x="7646" y="74"/>
                    <a:pt x="6595" y="0"/>
                    <a:pt x="5548"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69;p56">
              <a:extLst>
                <a:ext uri="{FF2B5EF4-FFF2-40B4-BE49-F238E27FC236}">
                  <a16:creationId xmlns:a16="http://schemas.microsoft.com/office/drawing/2014/main" id="{1FD03401-412B-C343-ACF8-2DD2FE10161B}"/>
                </a:ext>
              </a:extLst>
            </p:cNvPr>
            <p:cNvSpPr/>
            <p:nvPr/>
          </p:nvSpPr>
          <p:spPr>
            <a:xfrm>
              <a:off x="4217075" y="1408350"/>
              <a:ext cx="531450" cy="287150"/>
            </a:xfrm>
            <a:custGeom>
              <a:avLst/>
              <a:gdLst/>
              <a:ahLst/>
              <a:cxnLst/>
              <a:rect l="l" t="t" r="r" b="b"/>
              <a:pathLst>
                <a:path w="21258" h="11486" extrusionOk="0">
                  <a:moveTo>
                    <a:pt x="407" y="0"/>
                  </a:moveTo>
                  <a:cubicBezTo>
                    <a:pt x="236" y="0"/>
                    <a:pt x="135" y="33"/>
                    <a:pt x="117" y="103"/>
                  </a:cubicBezTo>
                  <a:cubicBezTo>
                    <a:pt x="1" y="535"/>
                    <a:pt x="4703" y="2557"/>
                    <a:pt x="7421" y="4573"/>
                  </a:cubicBezTo>
                  <a:cubicBezTo>
                    <a:pt x="9130" y="5845"/>
                    <a:pt x="10289" y="6393"/>
                    <a:pt x="10634" y="6393"/>
                  </a:cubicBezTo>
                  <a:cubicBezTo>
                    <a:pt x="10838" y="6393"/>
                    <a:pt x="10758" y="6202"/>
                    <a:pt x="10339" y="5855"/>
                  </a:cubicBezTo>
                  <a:cubicBezTo>
                    <a:pt x="9410" y="5086"/>
                    <a:pt x="9457" y="4579"/>
                    <a:pt x="9934" y="4579"/>
                  </a:cubicBezTo>
                  <a:cubicBezTo>
                    <a:pt x="10036" y="4579"/>
                    <a:pt x="10158" y="4602"/>
                    <a:pt x="10294" y="4651"/>
                  </a:cubicBezTo>
                  <a:cubicBezTo>
                    <a:pt x="15762" y="6563"/>
                    <a:pt x="19759" y="11485"/>
                    <a:pt x="20605" y="11485"/>
                  </a:cubicBezTo>
                  <a:cubicBezTo>
                    <a:pt x="20648" y="11485"/>
                    <a:pt x="20683" y="11473"/>
                    <a:pt x="20710" y="11446"/>
                  </a:cubicBezTo>
                  <a:cubicBezTo>
                    <a:pt x="21257" y="10905"/>
                    <a:pt x="16516" y="6828"/>
                    <a:pt x="12239" y="4496"/>
                  </a:cubicBezTo>
                  <a:cubicBezTo>
                    <a:pt x="8415" y="2408"/>
                    <a:pt x="1865" y="0"/>
                    <a:pt x="407"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70;p56">
              <a:extLst>
                <a:ext uri="{FF2B5EF4-FFF2-40B4-BE49-F238E27FC236}">
                  <a16:creationId xmlns:a16="http://schemas.microsoft.com/office/drawing/2014/main" id="{70D61292-4C5F-654D-BD28-B2567077061F}"/>
                </a:ext>
              </a:extLst>
            </p:cNvPr>
            <p:cNvSpPr/>
            <p:nvPr/>
          </p:nvSpPr>
          <p:spPr>
            <a:xfrm>
              <a:off x="4239950" y="1305375"/>
              <a:ext cx="192950" cy="134225"/>
            </a:xfrm>
            <a:custGeom>
              <a:avLst/>
              <a:gdLst/>
              <a:ahLst/>
              <a:cxnLst/>
              <a:rect l="l" t="t" r="r" b="b"/>
              <a:pathLst>
                <a:path w="7718" h="5369" extrusionOk="0">
                  <a:moveTo>
                    <a:pt x="3504" y="0"/>
                  </a:moveTo>
                  <a:cubicBezTo>
                    <a:pt x="3113" y="0"/>
                    <a:pt x="2726" y="19"/>
                    <a:pt x="2345" y="61"/>
                  </a:cubicBezTo>
                  <a:cubicBezTo>
                    <a:pt x="767" y="228"/>
                    <a:pt x="741" y="853"/>
                    <a:pt x="413" y="1588"/>
                  </a:cubicBezTo>
                  <a:cubicBezTo>
                    <a:pt x="0" y="2509"/>
                    <a:pt x="825" y="4325"/>
                    <a:pt x="1578" y="4357"/>
                  </a:cubicBezTo>
                  <a:cubicBezTo>
                    <a:pt x="1589" y="4358"/>
                    <a:pt x="1599" y="4358"/>
                    <a:pt x="1609" y="4358"/>
                  </a:cubicBezTo>
                  <a:cubicBezTo>
                    <a:pt x="2303" y="4358"/>
                    <a:pt x="1521" y="3022"/>
                    <a:pt x="2029" y="1974"/>
                  </a:cubicBezTo>
                  <a:lnTo>
                    <a:pt x="2029" y="1974"/>
                  </a:lnTo>
                  <a:cubicBezTo>
                    <a:pt x="1649" y="2760"/>
                    <a:pt x="2319" y="4898"/>
                    <a:pt x="3182" y="5137"/>
                  </a:cubicBezTo>
                  <a:cubicBezTo>
                    <a:pt x="3233" y="5150"/>
                    <a:pt x="3278" y="5157"/>
                    <a:pt x="3319" y="5157"/>
                  </a:cubicBezTo>
                  <a:cubicBezTo>
                    <a:pt x="3645" y="5157"/>
                    <a:pt x="3664" y="4755"/>
                    <a:pt x="3653" y="4538"/>
                  </a:cubicBezTo>
                  <a:cubicBezTo>
                    <a:pt x="3601" y="3791"/>
                    <a:pt x="3331" y="3024"/>
                    <a:pt x="3640" y="2296"/>
                  </a:cubicBezTo>
                  <a:lnTo>
                    <a:pt x="3640" y="2296"/>
                  </a:lnTo>
                  <a:cubicBezTo>
                    <a:pt x="3620" y="2908"/>
                    <a:pt x="3749" y="4596"/>
                    <a:pt x="4194" y="5105"/>
                  </a:cubicBezTo>
                  <a:cubicBezTo>
                    <a:pt x="4330" y="5282"/>
                    <a:pt x="4528" y="5368"/>
                    <a:pt x="4725" y="5368"/>
                  </a:cubicBezTo>
                  <a:cubicBezTo>
                    <a:pt x="4958" y="5368"/>
                    <a:pt x="5189" y="5248"/>
                    <a:pt x="5314" y="5014"/>
                  </a:cubicBezTo>
                  <a:cubicBezTo>
                    <a:pt x="5450" y="4750"/>
                    <a:pt x="5669" y="3127"/>
                    <a:pt x="5637" y="2335"/>
                  </a:cubicBezTo>
                  <a:lnTo>
                    <a:pt x="5637" y="2335"/>
                  </a:lnTo>
                  <a:cubicBezTo>
                    <a:pt x="5662" y="2831"/>
                    <a:pt x="5714" y="3211"/>
                    <a:pt x="5714" y="3687"/>
                  </a:cubicBezTo>
                  <a:cubicBezTo>
                    <a:pt x="5701" y="4222"/>
                    <a:pt x="5553" y="5137"/>
                    <a:pt x="6004" y="5156"/>
                  </a:cubicBezTo>
                  <a:cubicBezTo>
                    <a:pt x="6011" y="5156"/>
                    <a:pt x="6019" y="5157"/>
                    <a:pt x="6026" y="5157"/>
                  </a:cubicBezTo>
                  <a:cubicBezTo>
                    <a:pt x="6477" y="5157"/>
                    <a:pt x="6950" y="4595"/>
                    <a:pt x="7279" y="3784"/>
                  </a:cubicBezTo>
                  <a:cubicBezTo>
                    <a:pt x="7672" y="2805"/>
                    <a:pt x="7672" y="1981"/>
                    <a:pt x="7691" y="1607"/>
                  </a:cubicBezTo>
                  <a:cubicBezTo>
                    <a:pt x="7717" y="1001"/>
                    <a:pt x="7292" y="467"/>
                    <a:pt x="6699" y="364"/>
                  </a:cubicBezTo>
                  <a:cubicBezTo>
                    <a:pt x="5654" y="142"/>
                    <a:pt x="4567" y="0"/>
                    <a:pt x="350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71;p56">
              <a:extLst>
                <a:ext uri="{FF2B5EF4-FFF2-40B4-BE49-F238E27FC236}">
                  <a16:creationId xmlns:a16="http://schemas.microsoft.com/office/drawing/2014/main" id="{0F7C5454-7E06-9A48-B85B-14C6BD210271}"/>
                </a:ext>
              </a:extLst>
            </p:cNvPr>
            <p:cNvSpPr/>
            <p:nvPr/>
          </p:nvSpPr>
          <p:spPr>
            <a:xfrm>
              <a:off x="4364425" y="852125"/>
              <a:ext cx="225950" cy="217375"/>
            </a:xfrm>
            <a:custGeom>
              <a:avLst/>
              <a:gdLst/>
              <a:ahLst/>
              <a:cxnLst/>
              <a:rect l="l" t="t" r="r" b="b"/>
              <a:pathLst>
                <a:path w="9038" h="8695" extrusionOk="0">
                  <a:moveTo>
                    <a:pt x="4690" y="1"/>
                  </a:moveTo>
                  <a:cubicBezTo>
                    <a:pt x="2931" y="1"/>
                    <a:pt x="1347" y="1057"/>
                    <a:pt x="677" y="2680"/>
                  </a:cubicBezTo>
                  <a:cubicBezTo>
                    <a:pt x="0" y="4304"/>
                    <a:pt x="374" y="6178"/>
                    <a:pt x="1617" y="7421"/>
                  </a:cubicBezTo>
                  <a:cubicBezTo>
                    <a:pt x="2448" y="8252"/>
                    <a:pt x="3559" y="8695"/>
                    <a:pt x="4690" y="8695"/>
                  </a:cubicBezTo>
                  <a:cubicBezTo>
                    <a:pt x="5251" y="8695"/>
                    <a:pt x="5818" y="8586"/>
                    <a:pt x="6358" y="8362"/>
                  </a:cubicBezTo>
                  <a:cubicBezTo>
                    <a:pt x="7981" y="7692"/>
                    <a:pt x="9038" y="6107"/>
                    <a:pt x="9038" y="4349"/>
                  </a:cubicBezTo>
                  <a:cubicBezTo>
                    <a:pt x="9038" y="1946"/>
                    <a:pt x="7092" y="1"/>
                    <a:pt x="4690"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72;p56">
              <a:extLst>
                <a:ext uri="{FF2B5EF4-FFF2-40B4-BE49-F238E27FC236}">
                  <a16:creationId xmlns:a16="http://schemas.microsoft.com/office/drawing/2014/main" id="{F9572C58-49C9-DD4E-A197-41CDC41C16A4}"/>
                </a:ext>
              </a:extLst>
            </p:cNvPr>
            <p:cNvSpPr/>
            <p:nvPr/>
          </p:nvSpPr>
          <p:spPr>
            <a:xfrm>
              <a:off x="4425625" y="490925"/>
              <a:ext cx="110975" cy="511000"/>
            </a:xfrm>
            <a:custGeom>
              <a:avLst/>
              <a:gdLst/>
              <a:ahLst/>
              <a:cxnLst/>
              <a:rect l="l" t="t" r="r" b="b"/>
              <a:pathLst>
                <a:path w="4439" h="20440" extrusionOk="0">
                  <a:moveTo>
                    <a:pt x="3794" y="1"/>
                  </a:moveTo>
                  <a:lnTo>
                    <a:pt x="438" y="39"/>
                  </a:lnTo>
                  <a:cubicBezTo>
                    <a:pt x="200" y="39"/>
                    <a:pt x="0" y="239"/>
                    <a:pt x="7" y="484"/>
                  </a:cubicBezTo>
                  <a:lnTo>
                    <a:pt x="200" y="20001"/>
                  </a:lnTo>
                  <a:cubicBezTo>
                    <a:pt x="206" y="20246"/>
                    <a:pt x="400" y="20439"/>
                    <a:pt x="644" y="20439"/>
                  </a:cubicBezTo>
                  <a:lnTo>
                    <a:pt x="4000" y="20407"/>
                  </a:lnTo>
                  <a:cubicBezTo>
                    <a:pt x="4245" y="20400"/>
                    <a:pt x="4438" y="20201"/>
                    <a:pt x="4438" y="19962"/>
                  </a:cubicBezTo>
                  <a:lnTo>
                    <a:pt x="4239" y="439"/>
                  </a:lnTo>
                  <a:cubicBezTo>
                    <a:pt x="4239" y="194"/>
                    <a:pt x="4039" y="1"/>
                    <a:pt x="3794"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73;p56">
              <a:extLst>
                <a:ext uri="{FF2B5EF4-FFF2-40B4-BE49-F238E27FC236}">
                  <a16:creationId xmlns:a16="http://schemas.microsoft.com/office/drawing/2014/main" id="{EB4B3E1F-F500-6840-8BEA-2BCDBBF3C619}"/>
                </a:ext>
              </a:extLst>
            </p:cNvPr>
            <p:cNvSpPr/>
            <p:nvPr/>
          </p:nvSpPr>
          <p:spPr>
            <a:xfrm>
              <a:off x="4451700" y="570325"/>
              <a:ext cx="58475" cy="394225"/>
            </a:xfrm>
            <a:custGeom>
              <a:avLst/>
              <a:gdLst/>
              <a:ahLst/>
              <a:cxnLst/>
              <a:rect l="l" t="t" r="r" b="b"/>
              <a:pathLst>
                <a:path w="2339" h="15769" extrusionOk="0">
                  <a:moveTo>
                    <a:pt x="2178" y="0"/>
                  </a:moveTo>
                  <a:lnTo>
                    <a:pt x="1" y="26"/>
                  </a:lnTo>
                  <a:lnTo>
                    <a:pt x="155" y="14236"/>
                  </a:lnTo>
                  <a:cubicBezTo>
                    <a:pt x="162" y="15082"/>
                    <a:pt x="659" y="15769"/>
                    <a:pt x="1255" y="15769"/>
                  </a:cubicBezTo>
                  <a:cubicBezTo>
                    <a:pt x="1258" y="15769"/>
                    <a:pt x="1260" y="15769"/>
                    <a:pt x="1263" y="15769"/>
                  </a:cubicBezTo>
                  <a:cubicBezTo>
                    <a:pt x="1862" y="15762"/>
                    <a:pt x="2339" y="15060"/>
                    <a:pt x="2332" y="14210"/>
                  </a:cubicBezTo>
                  <a:lnTo>
                    <a:pt x="2178"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74;p56">
              <a:extLst>
                <a:ext uri="{FF2B5EF4-FFF2-40B4-BE49-F238E27FC236}">
                  <a16:creationId xmlns:a16="http://schemas.microsoft.com/office/drawing/2014/main" id="{FAA68AE7-CF97-E743-AF7A-785B73795AFF}"/>
                </a:ext>
              </a:extLst>
            </p:cNvPr>
            <p:cNvSpPr/>
            <p:nvPr/>
          </p:nvSpPr>
          <p:spPr>
            <a:xfrm>
              <a:off x="4453475" y="727650"/>
              <a:ext cx="56700" cy="236900"/>
            </a:xfrm>
            <a:custGeom>
              <a:avLst/>
              <a:gdLst/>
              <a:ahLst/>
              <a:cxnLst/>
              <a:rect l="l" t="t" r="r" b="b"/>
              <a:pathLst>
                <a:path w="2268" h="9476" extrusionOk="0">
                  <a:moveTo>
                    <a:pt x="1" y="1"/>
                  </a:moveTo>
                  <a:lnTo>
                    <a:pt x="84" y="8155"/>
                  </a:lnTo>
                  <a:cubicBezTo>
                    <a:pt x="97" y="8886"/>
                    <a:pt x="588" y="9476"/>
                    <a:pt x="1183" y="9476"/>
                  </a:cubicBezTo>
                  <a:cubicBezTo>
                    <a:pt x="1186" y="9476"/>
                    <a:pt x="1189" y="9476"/>
                    <a:pt x="1192" y="9476"/>
                  </a:cubicBezTo>
                  <a:cubicBezTo>
                    <a:pt x="1791" y="9469"/>
                    <a:pt x="2268" y="8864"/>
                    <a:pt x="2261" y="8136"/>
                  </a:cubicBezTo>
                  <a:lnTo>
                    <a:pt x="2178"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75;p56">
              <a:extLst>
                <a:ext uri="{FF2B5EF4-FFF2-40B4-BE49-F238E27FC236}">
                  <a16:creationId xmlns:a16="http://schemas.microsoft.com/office/drawing/2014/main" id="{121CE196-EDA5-4643-9218-AC5F33F3BF52}"/>
                </a:ext>
              </a:extLst>
            </p:cNvPr>
            <p:cNvSpPr/>
            <p:nvPr/>
          </p:nvSpPr>
          <p:spPr>
            <a:xfrm>
              <a:off x="4409350" y="893475"/>
              <a:ext cx="144325" cy="134275"/>
            </a:xfrm>
            <a:custGeom>
              <a:avLst/>
              <a:gdLst/>
              <a:ahLst/>
              <a:cxnLst/>
              <a:rect l="l" t="t" r="r" b="b"/>
              <a:pathLst>
                <a:path w="5773" h="5371" extrusionOk="0">
                  <a:moveTo>
                    <a:pt x="2891" y="1"/>
                  </a:moveTo>
                  <a:cubicBezTo>
                    <a:pt x="1591" y="1"/>
                    <a:pt x="448" y="937"/>
                    <a:pt x="239" y="2257"/>
                  </a:cubicBezTo>
                  <a:cubicBezTo>
                    <a:pt x="1" y="3719"/>
                    <a:pt x="993" y="5097"/>
                    <a:pt x="2455" y="5336"/>
                  </a:cubicBezTo>
                  <a:cubicBezTo>
                    <a:pt x="2601" y="5359"/>
                    <a:pt x="2747" y="5371"/>
                    <a:pt x="2891" y="5371"/>
                  </a:cubicBezTo>
                  <a:cubicBezTo>
                    <a:pt x="4187" y="5371"/>
                    <a:pt x="5325" y="4435"/>
                    <a:pt x="5534" y="3113"/>
                  </a:cubicBezTo>
                  <a:cubicBezTo>
                    <a:pt x="5772" y="1651"/>
                    <a:pt x="4780" y="273"/>
                    <a:pt x="3318" y="34"/>
                  </a:cubicBezTo>
                  <a:cubicBezTo>
                    <a:pt x="3174" y="12"/>
                    <a:pt x="3032" y="1"/>
                    <a:pt x="289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761;p56">
            <a:extLst>
              <a:ext uri="{FF2B5EF4-FFF2-40B4-BE49-F238E27FC236}">
                <a16:creationId xmlns:a16="http://schemas.microsoft.com/office/drawing/2014/main" id="{163984AB-B6E5-8A47-961A-CF00B5A7FB7B}"/>
              </a:ext>
            </a:extLst>
          </p:cNvPr>
          <p:cNvGrpSpPr/>
          <p:nvPr/>
        </p:nvGrpSpPr>
        <p:grpSpPr>
          <a:xfrm>
            <a:off x="5932598" y="3465233"/>
            <a:ext cx="1544450" cy="1786627"/>
            <a:chOff x="815425" y="2571575"/>
            <a:chExt cx="367325" cy="457750"/>
          </a:xfrm>
        </p:grpSpPr>
        <p:sp>
          <p:nvSpPr>
            <p:cNvPr id="70" name="Google Shape;1762;p56">
              <a:extLst>
                <a:ext uri="{FF2B5EF4-FFF2-40B4-BE49-F238E27FC236}">
                  <a16:creationId xmlns:a16="http://schemas.microsoft.com/office/drawing/2014/main" id="{D5D9184B-785D-5F49-B493-07C06B598D41}"/>
                </a:ext>
              </a:extLst>
            </p:cNvPr>
            <p:cNvSpPr/>
            <p:nvPr/>
          </p:nvSpPr>
          <p:spPr>
            <a:xfrm>
              <a:off x="938275" y="2700800"/>
              <a:ext cx="220650" cy="299700"/>
            </a:xfrm>
            <a:custGeom>
              <a:avLst/>
              <a:gdLst/>
              <a:ahLst/>
              <a:cxnLst/>
              <a:rect l="l" t="t" r="r" b="b"/>
              <a:pathLst>
                <a:path w="8826" h="11988" extrusionOk="0">
                  <a:moveTo>
                    <a:pt x="6384" y="0"/>
                  </a:moveTo>
                  <a:lnTo>
                    <a:pt x="3196" y="734"/>
                  </a:lnTo>
                  <a:lnTo>
                    <a:pt x="1" y="1475"/>
                  </a:lnTo>
                  <a:lnTo>
                    <a:pt x="2442" y="11987"/>
                  </a:lnTo>
                  <a:lnTo>
                    <a:pt x="8825" y="10512"/>
                  </a:lnTo>
                  <a:lnTo>
                    <a:pt x="6384"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63;p56">
              <a:extLst>
                <a:ext uri="{FF2B5EF4-FFF2-40B4-BE49-F238E27FC236}">
                  <a16:creationId xmlns:a16="http://schemas.microsoft.com/office/drawing/2014/main" id="{C27D56A0-750C-6F4C-8740-57A233AAEE36}"/>
                </a:ext>
              </a:extLst>
            </p:cNvPr>
            <p:cNvSpPr/>
            <p:nvPr/>
          </p:nvSpPr>
          <p:spPr>
            <a:xfrm>
              <a:off x="925400" y="2625725"/>
              <a:ext cx="172500" cy="111975"/>
            </a:xfrm>
            <a:custGeom>
              <a:avLst/>
              <a:gdLst/>
              <a:ahLst/>
              <a:cxnLst/>
              <a:rect l="l" t="t" r="r" b="b"/>
              <a:pathLst>
                <a:path w="6900" h="4479" extrusionOk="0">
                  <a:moveTo>
                    <a:pt x="3605" y="1"/>
                  </a:moveTo>
                  <a:cubicBezTo>
                    <a:pt x="3362" y="1"/>
                    <a:pt x="3114" y="28"/>
                    <a:pt x="2867" y="85"/>
                  </a:cubicBezTo>
                  <a:cubicBezTo>
                    <a:pt x="1102" y="491"/>
                    <a:pt x="1" y="2249"/>
                    <a:pt x="413" y="4014"/>
                  </a:cubicBezTo>
                  <a:lnTo>
                    <a:pt x="516" y="4478"/>
                  </a:lnTo>
                  <a:lnTo>
                    <a:pt x="3711" y="3737"/>
                  </a:lnTo>
                  <a:lnTo>
                    <a:pt x="6899" y="2997"/>
                  </a:lnTo>
                  <a:lnTo>
                    <a:pt x="6790" y="2533"/>
                  </a:lnTo>
                  <a:cubicBezTo>
                    <a:pt x="6435" y="1022"/>
                    <a:pt x="5092" y="1"/>
                    <a:pt x="3605" y="1"/>
                  </a:cubicBez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64;p56">
              <a:extLst>
                <a:ext uri="{FF2B5EF4-FFF2-40B4-BE49-F238E27FC236}">
                  <a16:creationId xmlns:a16="http://schemas.microsoft.com/office/drawing/2014/main" id="{E5B07896-2271-0F4E-B94C-5B5F95C7226B}"/>
                </a:ext>
              </a:extLst>
            </p:cNvPr>
            <p:cNvSpPr/>
            <p:nvPr/>
          </p:nvSpPr>
          <p:spPr>
            <a:xfrm>
              <a:off x="980800" y="2959250"/>
              <a:ext cx="201950" cy="70075"/>
            </a:xfrm>
            <a:custGeom>
              <a:avLst/>
              <a:gdLst/>
              <a:ahLst/>
              <a:cxnLst/>
              <a:rect l="l" t="t" r="r" b="b"/>
              <a:pathLst>
                <a:path w="8078" h="2803" extrusionOk="0">
                  <a:moveTo>
                    <a:pt x="7852" y="0"/>
                  </a:moveTo>
                  <a:lnTo>
                    <a:pt x="0" y="1823"/>
                  </a:lnTo>
                  <a:lnTo>
                    <a:pt x="232" y="2802"/>
                  </a:lnTo>
                  <a:lnTo>
                    <a:pt x="8078" y="980"/>
                  </a:lnTo>
                  <a:lnTo>
                    <a:pt x="7852" y="0"/>
                  </a:lnTo>
                  <a:close/>
                </a:path>
              </a:pathLst>
            </a:custGeom>
            <a:solidFill>
              <a:srgbClr val="4A1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65;p56">
              <a:extLst>
                <a:ext uri="{FF2B5EF4-FFF2-40B4-BE49-F238E27FC236}">
                  <a16:creationId xmlns:a16="http://schemas.microsoft.com/office/drawing/2014/main" id="{A9417EC1-65FE-9746-9203-6DD2E59266D9}"/>
                </a:ext>
              </a:extLst>
            </p:cNvPr>
            <p:cNvSpPr/>
            <p:nvPr/>
          </p:nvSpPr>
          <p:spPr>
            <a:xfrm>
              <a:off x="987725" y="2760375"/>
              <a:ext cx="121125" cy="177650"/>
            </a:xfrm>
            <a:custGeom>
              <a:avLst/>
              <a:gdLst/>
              <a:ahLst/>
              <a:cxnLst/>
              <a:rect l="l" t="t" r="r" b="b"/>
              <a:pathLst>
                <a:path w="4845" h="7106" extrusionOk="0">
                  <a:moveTo>
                    <a:pt x="3376" y="0"/>
                  </a:moveTo>
                  <a:lnTo>
                    <a:pt x="0" y="786"/>
                  </a:lnTo>
                  <a:lnTo>
                    <a:pt x="1469" y="7105"/>
                  </a:lnTo>
                  <a:lnTo>
                    <a:pt x="4844" y="6326"/>
                  </a:lnTo>
                  <a:lnTo>
                    <a:pt x="3376" y="0"/>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66;p56">
              <a:extLst>
                <a:ext uri="{FF2B5EF4-FFF2-40B4-BE49-F238E27FC236}">
                  <a16:creationId xmlns:a16="http://schemas.microsoft.com/office/drawing/2014/main" id="{FB93E7BF-CD9A-3F47-B487-60AE822E3CEF}"/>
                </a:ext>
              </a:extLst>
            </p:cNvPr>
            <p:cNvSpPr/>
            <p:nvPr/>
          </p:nvSpPr>
          <p:spPr>
            <a:xfrm>
              <a:off x="969200" y="2571575"/>
              <a:ext cx="42375" cy="73200"/>
            </a:xfrm>
            <a:custGeom>
              <a:avLst/>
              <a:gdLst/>
              <a:ahLst/>
              <a:cxnLst/>
              <a:rect l="l" t="t" r="r" b="b"/>
              <a:pathLst>
                <a:path w="1695" h="2928" extrusionOk="0">
                  <a:moveTo>
                    <a:pt x="660" y="1"/>
                  </a:moveTo>
                  <a:cubicBezTo>
                    <a:pt x="619" y="1"/>
                    <a:pt x="577" y="6"/>
                    <a:pt x="535" y="16"/>
                  </a:cubicBezTo>
                  <a:lnTo>
                    <a:pt x="464" y="29"/>
                  </a:lnTo>
                  <a:cubicBezTo>
                    <a:pt x="175" y="100"/>
                    <a:pt x="1" y="383"/>
                    <a:pt x="65" y="667"/>
                  </a:cubicBezTo>
                  <a:lnTo>
                    <a:pt x="593" y="2928"/>
                  </a:lnTo>
                  <a:lnTo>
                    <a:pt x="1695" y="2676"/>
                  </a:lnTo>
                  <a:lnTo>
                    <a:pt x="1173" y="409"/>
                  </a:lnTo>
                  <a:cubicBezTo>
                    <a:pt x="1113" y="167"/>
                    <a:pt x="898" y="1"/>
                    <a:pt x="660" y="1"/>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67;p56">
              <a:extLst>
                <a:ext uri="{FF2B5EF4-FFF2-40B4-BE49-F238E27FC236}">
                  <a16:creationId xmlns:a16="http://schemas.microsoft.com/office/drawing/2014/main" id="{A1ABAE4D-9713-4444-914E-D1E4D57709B4}"/>
                </a:ext>
              </a:extLst>
            </p:cNvPr>
            <p:cNvSpPr/>
            <p:nvPr/>
          </p:nvSpPr>
          <p:spPr>
            <a:xfrm>
              <a:off x="954550" y="2590475"/>
              <a:ext cx="31275" cy="19725"/>
            </a:xfrm>
            <a:custGeom>
              <a:avLst/>
              <a:gdLst/>
              <a:ahLst/>
              <a:cxnLst/>
              <a:rect l="l" t="t" r="r" b="b"/>
              <a:pathLst>
                <a:path w="1251" h="789" extrusionOk="0">
                  <a:moveTo>
                    <a:pt x="1115" y="1"/>
                  </a:moveTo>
                  <a:lnTo>
                    <a:pt x="265" y="200"/>
                  </a:lnTo>
                  <a:cubicBezTo>
                    <a:pt x="104" y="239"/>
                    <a:pt x="0" y="400"/>
                    <a:pt x="39" y="561"/>
                  </a:cubicBezTo>
                  <a:cubicBezTo>
                    <a:pt x="72" y="694"/>
                    <a:pt x="195" y="788"/>
                    <a:pt x="331" y="788"/>
                  </a:cubicBezTo>
                  <a:cubicBezTo>
                    <a:pt x="354" y="788"/>
                    <a:pt x="377" y="786"/>
                    <a:pt x="400" y="780"/>
                  </a:cubicBezTo>
                  <a:lnTo>
                    <a:pt x="1250" y="587"/>
                  </a:lnTo>
                  <a:lnTo>
                    <a:pt x="1115" y="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68;p56">
              <a:extLst>
                <a:ext uri="{FF2B5EF4-FFF2-40B4-BE49-F238E27FC236}">
                  <a16:creationId xmlns:a16="http://schemas.microsoft.com/office/drawing/2014/main" id="{E60BAD18-94E0-0D49-999B-67D5BFD3E141}"/>
                </a:ext>
              </a:extLst>
            </p:cNvPr>
            <p:cNvSpPr/>
            <p:nvPr/>
          </p:nvSpPr>
          <p:spPr>
            <a:xfrm>
              <a:off x="913650" y="2597900"/>
              <a:ext cx="10175" cy="6625"/>
            </a:xfrm>
            <a:custGeom>
              <a:avLst/>
              <a:gdLst/>
              <a:ahLst/>
              <a:cxnLst/>
              <a:rect l="l" t="t" r="r" b="b"/>
              <a:pathLst>
                <a:path w="407" h="265" extrusionOk="0">
                  <a:moveTo>
                    <a:pt x="7" y="0"/>
                  </a:moveTo>
                  <a:lnTo>
                    <a:pt x="0" y="258"/>
                  </a:lnTo>
                  <a:cubicBezTo>
                    <a:pt x="129" y="264"/>
                    <a:pt x="213" y="264"/>
                    <a:pt x="277" y="264"/>
                  </a:cubicBezTo>
                  <a:cubicBezTo>
                    <a:pt x="316" y="264"/>
                    <a:pt x="361" y="258"/>
                    <a:pt x="406" y="251"/>
                  </a:cubicBezTo>
                  <a:lnTo>
                    <a:pt x="361" y="0"/>
                  </a:lnTo>
                  <a:cubicBezTo>
                    <a:pt x="358" y="3"/>
                    <a:pt x="342" y="5"/>
                    <a:pt x="290" y="5"/>
                  </a:cubicBezTo>
                  <a:cubicBezTo>
                    <a:pt x="239" y="5"/>
                    <a:pt x="152" y="3"/>
                    <a:pt x="7" y="0"/>
                  </a:cubicBez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69;p56">
              <a:extLst>
                <a:ext uri="{FF2B5EF4-FFF2-40B4-BE49-F238E27FC236}">
                  <a16:creationId xmlns:a16="http://schemas.microsoft.com/office/drawing/2014/main" id="{843A1023-FBFC-A344-9E8A-B8BD7F554F39}"/>
                </a:ext>
              </a:extLst>
            </p:cNvPr>
            <p:cNvSpPr/>
            <p:nvPr/>
          </p:nvSpPr>
          <p:spPr>
            <a:xfrm>
              <a:off x="815425" y="2593700"/>
              <a:ext cx="82150" cy="10000"/>
            </a:xfrm>
            <a:custGeom>
              <a:avLst/>
              <a:gdLst/>
              <a:ahLst/>
              <a:cxnLst/>
              <a:rect l="l" t="t" r="r" b="b"/>
              <a:pathLst>
                <a:path w="3286" h="400" extrusionOk="0">
                  <a:moveTo>
                    <a:pt x="13" y="1"/>
                  </a:moveTo>
                  <a:lnTo>
                    <a:pt x="0" y="258"/>
                  </a:lnTo>
                  <a:lnTo>
                    <a:pt x="657" y="290"/>
                  </a:lnTo>
                  <a:lnTo>
                    <a:pt x="664" y="33"/>
                  </a:lnTo>
                  <a:lnTo>
                    <a:pt x="13" y="1"/>
                  </a:lnTo>
                  <a:close/>
                  <a:moveTo>
                    <a:pt x="1321" y="65"/>
                  </a:moveTo>
                  <a:lnTo>
                    <a:pt x="1308" y="316"/>
                  </a:lnTo>
                  <a:lnTo>
                    <a:pt x="1965" y="348"/>
                  </a:lnTo>
                  <a:lnTo>
                    <a:pt x="1978" y="91"/>
                  </a:lnTo>
                  <a:lnTo>
                    <a:pt x="1321" y="65"/>
                  </a:lnTo>
                  <a:close/>
                  <a:moveTo>
                    <a:pt x="2628" y="123"/>
                  </a:moveTo>
                  <a:lnTo>
                    <a:pt x="2622" y="374"/>
                  </a:lnTo>
                  <a:lnTo>
                    <a:pt x="3272" y="400"/>
                  </a:lnTo>
                  <a:lnTo>
                    <a:pt x="3285" y="149"/>
                  </a:lnTo>
                  <a:lnTo>
                    <a:pt x="2628" y="123"/>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70;p56">
              <a:extLst>
                <a:ext uri="{FF2B5EF4-FFF2-40B4-BE49-F238E27FC236}">
                  <a16:creationId xmlns:a16="http://schemas.microsoft.com/office/drawing/2014/main" id="{3DB0DEEA-844E-A241-98AA-417444A19FCD}"/>
                </a:ext>
              </a:extLst>
            </p:cNvPr>
            <p:cNvSpPr/>
            <p:nvPr/>
          </p:nvSpPr>
          <p:spPr>
            <a:xfrm>
              <a:off x="913325" y="2612700"/>
              <a:ext cx="10975" cy="8575"/>
            </a:xfrm>
            <a:custGeom>
              <a:avLst/>
              <a:gdLst/>
              <a:ahLst/>
              <a:cxnLst/>
              <a:rect l="l" t="t" r="r" b="b"/>
              <a:pathLst>
                <a:path w="439" h="343" extrusionOk="0">
                  <a:moveTo>
                    <a:pt x="374" y="1"/>
                  </a:moveTo>
                  <a:lnTo>
                    <a:pt x="0" y="97"/>
                  </a:lnTo>
                  <a:lnTo>
                    <a:pt x="65" y="342"/>
                  </a:lnTo>
                  <a:lnTo>
                    <a:pt x="438" y="252"/>
                  </a:lnTo>
                  <a:lnTo>
                    <a:pt x="374" y="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71;p56">
              <a:extLst>
                <a:ext uri="{FF2B5EF4-FFF2-40B4-BE49-F238E27FC236}">
                  <a16:creationId xmlns:a16="http://schemas.microsoft.com/office/drawing/2014/main" id="{CE5038A1-371F-2946-83BE-59470FC2C4A7}"/>
                </a:ext>
              </a:extLst>
            </p:cNvPr>
            <p:cNvSpPr/>
            <p:nvPr/>
          </p:nvSpPr>
          <p:spPr>
            <a:xfrm>
              <a:off x="825400" y="2620925"/>
              <a:ext cx="67500" cy="23050"/>
            </a:xfrm>
            <a:custGeom>
              <a:avLst/>
              <a:gdLst/>
              <a:ahLst/>
              <a:cxnLst/>
              <a:rect l="l" t="t" r="r" b="b"/>
              <a:pathLst>
                <a:path w="2700" h="922" extrusionOk="0">
                  <a:moveTo>
                    <a:pt x="2635" y="0"/>
                  </a:moveTo>
                  <a:lnTo>
                    <a:pt x="1759" y="226"/>
                  </a:lnTo>
                  <a:lnTo>
                    <a:pt x="1823" y="470"/>
                  </a:lnTo>
                  <a:lnTo>
                    <a:pt x="2699" y="245"/>
                  </a:lnTo>
                  <a:lnTo>
                    <a:pt x="2635" y="0"/>
                  </a:lnTo>
                  <a:close/>
                  <a:moveTo>
                    <a:pt x="877" y="451"/>
                  </a:moveTo>
                  <a:lnTo>
                    <a:pt x="1" y="677"/>
                  </a:lnTo>
                  <a:lnTo>
                    <a:pt x="65" y="921"/>
                  </a:lnTo>
                  <a:lnTo>
                    <a:pt x="941" y="696"/>
                  </a:lnTo>
                  <a:lnTo>
                    <a:pt x="877" y="451"/>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72;p56">
              <a:extLst>
                <a:ext uri="{FF2B5EF4-FFF2-40B4-BE49-F238E27FC236}">
                  <a16:creationId xmlns:a16="http://schemas.microsoft.com/office/drawing/2014/main" id="{1F444C11-C481-214F-A49B-654CD0664965}"/>
                </a:ext>
              </a:extLst>
            </p:cNvPr>
            <p:cNvSpPr/>
            <p:nvPr/>
          </p:nvSpPr>
          <p:spPr>
            <a:xfrm>
              <a:off x="926525" y="2636700"/>
              <a:ext cx="11625" cy="10825"/>
            </a:xfrm>
            <a:custGeom>
              <a:avLst/>
              <a:gdLst/>
              <a:ahLst/>
              <a:cxnLst/>
              <a:rect l="l" t="t" r="r" b="b"/>
              <a:pathLst>
                <a:path w="465" h="433" extrusionOk="0">
                  <a:moveTo>
                    <a:pt x="316" y="0"/>
                  </a:moveTo>
                  <a:lnTo>
                    <a:pt x="1" y="226"/>
                  </a:lnTo>
                  <a:lnTo>
                    <a:pt x="149" y="432"/>
                  </a:lnTo>
                  <a:lnTo>
                    <a:pt x="464" y="213"/>
                  </a:lnTo>
                  <a:lnTo>
                    <a:pt x="316" y="0"/>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73;p56">
              <a:extLst>
                <a:ext uri="{FF2B5EF4-FFF2-40B4-BE49-F238E27FC236}">
                  <a16:creationId xmlns:a16="http://schemas.microsoft.com/office/drawing/2014/main" id="{87CAE251-212E-1C40-9607-ACB7BA859166}"/>
                </a:ext>
              </a:extLst>
            </p:cNvPr>
            <p:cNvSpPr/>
            <p:nvPr/>
          </p:nvSpPr>
          <p:spPr>
            <a:xfrm>
              <a:off x="837000" y="2645075"/>
              <a:ext cx="72475" cy="53975"/>
            </a:xfrm>
            <a:custGeom>
              <a:avLst/>
              <a:gdLst/>
              <a:ahLst/>
              <a:cxnLst/>
              <a:rect l="l" t="t" r="r" b="b"/>
              <a:pathLst>
                <a:path w="2899" h="2159" extrusionOk="0">
                  <a:moveTo>
                    <a:pt x="2751" y="0"/>
                  </a:moveTo>
                  <a:lnTo>
                    <a:pt x="2197" y="387"/>
                  </a:lnTo>
                  <a:lnTo>
                    <a:pt x="2345" y="599"/>
                  </a:lnTo>
                  <a:lnTo>
                    <a:pt x="2899" y="207"/>
                  </a:lnTo>
                  <a:lnTo>
                    <a:pt x="2751" y="0"/>
                  </a:lnTo>
                  <a:close/>
                  <a:moveTo>
                    <a:pt x="1649" y="780"/>
                  </a:moveTo>
                  <a:lnTo>
                    <a:pt x="1102" y="1166"/>
                  </a:lnTo>
                  <a:lnTo>
                    <a:pt x="1250" y="1379"/>
                  </a:lnTo>
                  <a:lnTo>
                    <a:pt x="1797" y="986"/>
                  </a:lnTo>
                  <a:lnTo>
                    <a:pt x="1649" y="780"/>
                  </a:lnTo>
                  <a:close/>
                  <a:moveTo>
                    <a:pt x="554" y="1559"/>
                  </a:moveTo>
                  <a:lnTo>
                    <a:pt x="0" y="1946"/>
                  </a:lnTo>
                  <a:lnTo>
                    <a:pt x="148" y="2158"/>
                  </a:lnTo>
                  <a:lnTo>
                    <a:pt x="702" y="1765"/>
                  </a:lnTo>
                  <a:lnTo>
                    <a:pt x="554" y="1559"/>
                  </a:lnTo>
                  <a:close/>
                </a:path>
              </a:pathLst>
            </a:custGeom>
            <a:solidFill>
              <a:srgbClr val="F1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620899" y="0"/>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2858138" y="3123289"/>
            <a:ext cx="3326940" cy="53410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txBox="1">
            <a:spLocks noGrp="1"/>
          </p:cNvSpPr>
          <p:nvPr>
            <p:ph type="ctrTitle"/>
          </p:nvPr>
        </p:nvSpPr>
        <p:spPr>
          <a:xfrm>
            <a:off x="2272476" y="1278986"/>
            <a:ext cx="4528200" cy="11930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 You!</a:t>
            </a:r>
            <a:endParaRPr sz="6000" dirty="0"/>
          </a:p>
        </p:txBody>
      </p:sp>
      <p:sp>
        <p:nvSpPr>
          <p:cNvPr id="313" name="Google Shape;313;p31"/>
          <p:cNvSpPr txBox="1">
            <a:spLocks noGrp="1"/>
          </p:cNvSpPr>
          <p:nvPr>
            <p:ph type="subTitle" idx="1"/>
          </p:nvPr>
        </p:nvSpPr>
        <p:spPr>
          <a:xfrm>
            <a:off x="2889571" y="3179678"/>
            <a:ext cx="3264074" cy="460349"/>
          </a:xfrm>
          <a:prstGeom prst="rect">
            <a:avLst/>
          </a:prstGeom>
        </p:spPr>
        <p:txBody>
          <a:bodyPr spcFirstLastPara="1" wrap="square" lIns="91425" tIns="91425" rIns="91425" bIns="91425" anchor="t" anchorCtr="0">
            <a:noAutofit/>
          </a:bodyPr>
          <a:lstStyle/>
          <a:p>
            <a:pPr marL="0" lvl="0" indent="0"/>
            <a:r>
              <a:rPr lang="en-US" dirty="0">
                <a:solidFill>
                  <a:schemeClr val="dk2"/>
                </a:solidFill>
              </a:rPr>
              <a:t>Team: Talk </a:t>
            </a:r>
            <a:r>
              <a:rPr lang="en-US" dirty="0" err="1">
                <a:solidFill>
                  <a:schemeClr val="dk2"/>
                </a:solidFill>
              </a:rPr>
              <a:t>Covid</a:t>
            </a:r>
            <a:r>
              <a:rPr lang="en-US" dirty="0">
                <a:solidFill>
                  <a:schemeClr val="dk2"/>
                </a:solidFill>
              </a:rPr>
              <a:t> to Grandma</a:t>
            </a:r>
            <a:endParaRPr dirty="0">
              <a:solidFill>
                <a:schemeClr val="dk2"/>
              </a:solidFill>
            </a:endParaRPr>
          </a:p>
        </p:txBody>
      </p:sp>
      <p:grpSp>
        <p:nvGrpSpPr>
          <p:cNvPr id="314" name="Google Shape;314;p31"/>
          <p:cNvGrpSpPr/>
          <p:nvPr/>
        </p:nvGrpSpPr>
        <p:grpSpPr>
          <a:xfrm>
            <a:off x="7136806" y="3025555"/>
            <a:ext cx="903819" cy="915039"/>
            <a:chOff x="4304200" y="4312250"/>
            <a:chExt cx="191325" cy="193700"/>
          </a:xfrm>
        </p:grpSpPr>
        <p:sp>
          <p:nvSpPr>
            <p:cNvPr id="315" name="Google Shape;315;p31"/>
            <p:cNvSpPr/>
            <p:nvPr/>
          </p:nvSpPr>
          <p:spPr>
            <a:xfrm>
              <a:off x="4390025" y="4365900"/>
              <a:ext cx="105500" cy="55400"/>
            </a:xfrm>
            <a:custGeom>
              <a:avLst/>
              <a:gdLst/>
              <a:ahLst/>
              <a:cxnLst/>
              <a:rect l="l" t="t" r="r" b="b"/>
              <a:pathLst>
                <a:path w="4220" h="2216" extrusionOk="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483525" y="4382550"/>
              <a:ext cx="5875" cy="5025"/>
            </a:xfrm>
            <a:custGeom>
              <a:avLst/>
              <a:gdLst/>
              <a:ahLst/>
              <a:cxnLst/>
              <a:rect l="l" t="t" r="r" b="b"/>
              <a:pathLst>
                <a:path w="235" h="201" extrusionOk="0">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435600" y="4378100"/>
              <a:ext cx="58800" cy="25475"/>
            </a:xfrm>
            <a:custGeom>
              <a:avLst/>
              <a:gdLst/>
              <a:ahLst/>
              <a:cxnLst/>
              <a:rect l="l" t="t" r="r" b="b"/>
              <a:pathLst>
                <a:path w="2352" h="1019" extrusionOk="0">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4469575" y="4365750"/>
              <a:ext cx="15000" cy="15925"/>
            </a:xfrm>
            <a:custGeom>
              <a:avLst/>
              <a:gdLst/>
              <a:ahLst/>
              <a:cxnLst/>
              <a:rect l="l" t="t" r="r" b="b"/>
              <a:pathLst>
                <a:path w="600" h="637" extrusionOk="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4386000" y="4312400"/>
              <a:ext cx="36425" cy="105025"/>
            </a:xfrm>
            <a:custGeom>
              <a:avLst/>
              <a:gdLst/>
              <a:ahLst/>
              <a:cxnLst/>
              <a:rect l="l" t="t" r="r" b="b"/>
              <a:pathLst>
                <a:path w="1457" h="4201" extrusionOk="0">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404700" y="4315175"/>
              <a:ext cx="6450" cy="5275"/>
            </a:xfrm>
            <a:custGeom>
              <a:avLst/>
              <a:gdLst/>
              <a:ahLst/>
              <a:cxnLst/>
              <a:rect l="l" t="t" r="r" b="b"/>
              <a:pathLst>
                <a:path w="258" h="211" extrusionOk="0">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4400025" y="4312250"/>
              <a:ext cx="23675" cy="55300"/>
            </a:xfrm>
            <a:custGeom>
              <a:avLst/>
              <a:gdLst/>
              <a:ahLst/>
              <a:cxnLst/>
              <a:rect l="l" t="t" r="r" b="b"/>
              <a:pathLst>
                <a:path w="947" h="2212" extrusionOk="0">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386000" y="4314825"/>
              <a:ext cx="13400" cy="16450"/>
            </a:xfrm>
            <a:custGeom>
              <a:avLst/>
              <a:gdLst/>
              <a:ahLst/>
              <a:cxnLst/>
              <a:rect l="l" t="t" r="r" b="b"/>
              <a:pathLst>
                <a:path w="536" h="658" extrusionOk="0">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393100" y="4421750"/>
              <a:ext cx="67800" cy="71625"/>
            </a:xfrm>
            <a:custGeom>
              <a:avLst/>
              <a:gdLst/>
              <a:ahLst/>
              <a:cxnLst/>
              <a:rect l="l" t="t" r="r" b="b"/>
              <a:pathLst>
                <a:path w="2712" h="2865" extrusionOk="0">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445750" y="4485125"/>
              <a:ext cx="4700" cy="4125"/>
            </a:xfrm>
            <a:custGeom>
              <a:avLst/>
              <a:gdLst/>
              <a:ahLst/>
              <a:cxnLst/>
              <a:rect l="l" t="t" r="r" b="b"/>
              <a:pathLst>
                <a:path w="188" h="165" extrusionOk="0">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420975" y="4453900"/>
              <a:ext cx="33650" cy="40800"/>
            </a:xfrm>
            <a:custGeom>
              <a:avLst/>
              <a:gdLst/>
              <a:ahLst/>
              <a:cxnLst/>
              <a:rect l="l" t="t" r="r" b="b"/>
              <a:pathLst>
                <a:path w="1346" h="1632" extrusionOk="0">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446400" y="4471225"/>
              <a:ext cx="14500" cy="9650"/>
            </a:xfrm>
            <a:custGeom>
              <a:avLst/>
              <a:gdLst/>
              <a:ahLst/>
              <a:cxnLst/>
              <a:rect l="l" t="t" r="r" b="b"/>
              <a:pathLst>
                <a:path w="580" h="386" extrusionOk="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420150" y="4423350"/>
              <a:ext cx="53325" cy="21225"/>
            </a:xfrm>
            <a:custGeom>
              <a:avLst/>
              <a:gdLst/>
              <a:ahLst/>
              <a:cxnLst/>
              <a:rect l="l" t="t" r="r" b="b"/>
              <a:pathLst>
                <a:path w="2133" h="849" extrusionOk="0">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467925" y="4437375"/>
              <a:ext cx="3825" cy="2525"/>
            </a:xfrm>
            <a:custGeom>
              <a:avLst/>
              <a:gdLst/>
              <a:ahLst/>
              <a:cxnLst/>
              <a:rect l="l" t="t" r="r" b="b"/>
              <a:pathLst>
                <a:path w="153" h="101" extrusionOk="0">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4444625" y="4429150"/>
              <a:ext cx="28675" cy="16850"/>
            </a:xfrm>
            <a:custGeom>
              <a:avLst/>
              <a:gdLst/>
              <a:ahLst/>
              <a:cxnLst/>
              <a:rect l="l" t="t" r="r" b="b"/>
              <a:pathLst>
                <a:path w="1147" h="674" extrusionOk="0">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4464100" y="4427150"/>
              <a:ext cx="9050" cy="5575"/>
            </a:xfrm>
            <a:custGeom>
              <a:avLst/>
              <a:gdLst/>
              <a:ahLst/>
              <a:cxnLst/>
              <a:rect l="l" t="t" r="r" b="b"/>
              <a:pathLst>
                <a:path w="362" h="223" extrusionOk="0">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4410325" y="4348150"/>
              <a:ext cx="48325" cy="41100"/>
            </a:xfrm>
            <a:custGeom>
              <a:avLst/>
              <a:gdLst/>
              <a:ahLst/>
              <a:cxnLst/>
              <a:rect l="l" t="t" r="r" b="b"/>
              <a:pathLst>
                <a:path w="1933" h="1644" extrusionOk="0">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4450425" y="4354600"/>
              <a:ext cx="3225" cy="3075"/>
            </a:xfrm>
            <a:custGeom>
              <a:avLst/>
              <a:gdLst/>
              <a:ahLst/>
              <a:cxnLst/>
              <a:rect l="l" t="t" r="r" b="b"/>
              <a:pathLst>
                <a:path w="129" h="123" extrusionOk="0">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4430450" y="4352025"/>
              <a:ext cx="27400" cy="20325"/>
            </a:xfrm>
            <a:custGeom>
              <a:avLst/>
              <a:gdLst/>
              <a:ahLst/>
              <a:cxnLst/>
              <a:rect l="l" t="t" r="r" b="b"/>
              <a:pathLst>
                <a:path w="1096" h="813" extrusionOk="0">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4441550" y="4348150"/>
              <a:ext cx="7125" cy="8900"/>
            </a:xfrm>
            <a:custGeom>
              <a:avLst/>
              <a:gdLst/>
              <a:ahLst/>
              <a:cxnLst/>
              <a:rect l="l" t="t" r="r" b="b"/>
              <a:pathLst>
                <a:path w="285" h="356" extrusionOk="0">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4304200" y="4418375"/>
              <a:ext cx="66850" cy="39700"/>
            </a:xfrm>
            <a:custGeom>
              <a:avLst/>
              <a:gdLst/>
              <a:ahLst/>
              <a:cxnLst/>
              <a:rect l="l" t="t" r="r" b="b"/>
              <a:pathLst>
                <a:path w="2674" h="1588" extrusionOk="0">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308700" y="4444450"/>
              <a:ext cx="3700" cy="3275"/>
            </a:xfrm>
            <a:custGeom>
              <a:avLst/>
              <a:gdLst/>
              <a:ahLst/>
              <a:cxnLst/>
              <a:rect l="l" t="t" r="r" b="b"/>
              <a:pathLst>
                <a:path w="148" h="131" extrusionOk="0">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305175" y="4432050"/>
              <a:ext cx="36575" cy="18875"/>
            </a:xfrm>
            <a:custGeom>
              <a:avLst/>
              <a:gdLst/>
              <a:ahLst/>
              <a:cxnLst/>
              <a:rect l="l" t="t" r="r" b="b"/>
              <a:pathLst>
                <a:path w="1463" h="755" extrusionOk="0">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312575" y="4447525"/>
              <a:ext cx="9350" cy="10475"/>
            </a:xfrm>
            <a:custGeom>
              <a:avLst/>
              <a:gdLst/>
              <a:ahLst/>
              <a:cxnLst/>
              <a:rect l="l" t="t" r="r" b="b"/>
              <a:pathLst>
                <a:path w="374" h="419" extrusionOk="0">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345575" y="4401950"/>
              <a:ext cx="49800" cy="102950"/>
            </a:xfrm>
            <a:custGeom>
              <a:avLst/>
              <a:gdLst/>
              <a:ahLst/>
              <a:cxnLst/>
              <a:rect l="l" t="t" r="r" b="b"/>
              <a:pathLst>
                <a:path w="1992" h="4118" extrusionOk="0">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4363250" y="4497725"/>
              <a:ext cx="5875" cy="4900"/>
            </a:xfrm>
            <a:custGeom>
              <a:avLst/>
              <a:gdLst/>
              <a:ahLst/>
              <a:cxnLst/>
              <a:rect l="l" t="t" r="r" b="b"/>
              <a:pathLst>
                <a:path w="235" h="196" extrusionOk="0">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4359425" y="4451150"/>
              <a:ext cx="24350" cy="54800"/>
            </a:xfrm>
            <a:custGeom>
              <a:avLst/>
              <a:gdLst/>
              <a:ahLst/>
              <a:cxnLst/>
              <a:rect l="l" t="t" r="r" b="b"/>
              <a:pathLst>
                <a:path w="974" h="2192" extrusionOk="0">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4345575" y="4484700"/>
              <a:ext cx="15975" cy="14525"/>
            </a:xfrm>
            <a:custGeom>
              <a:avLst/>
              <a:gdLst/>
              <a:ahLst/>
              <a:cxnLst/>
              <a:rect l="l" t="t" r="r" b="b"/>
              <a:pathLst>
                <a:path w="639" h="581" extrusionOk="0">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4315950" y="4342225"/>
              <a:ext cx="67825" cy="49275"/>
            </a:xfrm>
            <a:custGeom>
              <a:avLst/>
              <a:gdLst/>
              <a:ahLst/>
              <a:cxnLst/>
              <a:rect l="l" t="t" r="r" b="b"/>
              <a:pathLst>
                <a:path w="2713" h="1971" extrusionOk="0">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4322075" y="4351700"/>
              <a:ext cx="3400" cy="4050"/>
            </a:xfrm>
            <a:custGeom>
              <a:avLst/>
              <a:gdLst/>
              <a:ahLst/>
              <a:cxnLst/>
              <a:rect l="l" t="t" r="r" b="b"/>
              <a:pathLst>
                <a:path w="136" h="162" extrusionOk="0">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4317400" y="4348475"/>
              <a:ext cx="37550" cy="23875"/>
            </a:xfrm>
            <a:custGeom>
              <a:avLst/>
              <a:gdLst/>
              <a:ahLst/>
              <a:cxnLst/>
              <a:rect l="l" t="t" r="r" b="b"/>
              <a:pathLst>
                <a:path w="1502" h="955" extrusionOk="0">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4327550" y="4342125"/>
              <a:ext cx="9525" cy="11525"/>
            </a:xfrm>
            <a:custGeom>
              <a:avLst/>
              <a:gdLst/>
              <a:ahLst/>
              <a:cxnLst/>
              <a:rect l="l" t="t" r="r" b="b"/>
              <a:pathLst>
                <a:path w="381" h="461" extrusionOk="0">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4324650" y="4350500"/>
              <a:ext cx="138350" cy="121425"/>
            </a:xfrm>
            <a:custGeom>
              <a:avLst/>
              <a:gdLst/>
              <a:ahLst/>
              <a:cxnLst/>
              <a:rect l="l" t="t" r="r" b="b"/>
              <a:pathLst>
                <a:path w="5534" h="4857" extrusionOk="0">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4335450" y="4374250"/>
              <a:ext cx="129475" cy="97300"/>
            </a:xfrm>
            <a:custGeom>
              <a:avLst/>
              <a:gdLst/>
              <a:ahLst/>
              <a:cxnLst/>
              <a:rect l="l" t="t" r="r" b="b"/>
              <a:pathLst>
                <a:path w="5179" h="3892" extrusionOk="0">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4359925" y="4366275"/>
              <a:ext cx="41875" cy="40150"/>
            </a:xfrm>
            <a:custGeom>
              <a:avLst/>
              <a:gdLst/>
              <a:ahLst/>
              <a:cxnLst/>
              <a:rect l="l" t="t" r="r" b="b"/>
              <a:pathLst>
                <a:path w="1675" h="1606" extrusionOk="0">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4404200" y="4401200"/>
              <a:ext cx="14525" cy="15550"/>
            </a:xfrm>
            <a:custGeom>
              <a:avLst/>
              <a:gdLst/>
              <a:ahLst/>
              <a:cxnLst/>
              <a:rect l="l" t="t" r="r" b="b"/>
              <a:pathLst>
                <a:path w="581" h="622" extrusionOk="0">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417400" y="4387600"/>
              <a:ext cx="23050" cy="17775"/>
            </a:xfrm>
            <a:custGeom>
              <a:avLst/>
              <a:gdLst/>
              <a:ahLst/>
              <a:cxnLst/>
              <a:rect l="l" t="t" r="r" b="b"/>
              <a:pathLst>
                <a:path w="922" h="711" extrusionOk="0">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4353000" y="4420800"/>
              <a:ext cx="22875" cy="17550"/>
            </a:xfrm>
            <a:custGeom>
              <a:avLst/>
              <a:gdLst/>
              <a:ahLst/>
              <a:cxnLst/>
              <a:rect l="l" t="t" r="r" b="b"/>
              <a:pathLst>
                <a:path w="915" h="702" extrusionOk="0">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40D16FE-575D-A74E-9380-BAD4575B75E6}"/>
              </a:ext>
            </a:extLst>
          </p:cNvPr>
          <p:cNvSpPr txBox="1"/>
          <p:nvPr/>
        </p:nvSpPr>
        <p:spPr>
          <a:xfrm>
            <a:off x="1664898" y="3260785"/>
            <a:ext cx="184731" cy="307777"/>
          </a:xfrm>
          <a:prstGeom prst="rect">
            <a:avLst/>
          </a:prstGeom>
          <a:noFill/>
        </p:spPr>
        <p:txBody>
          <a:bodyPr wrap="none" rtlCol="0">
            <a:spAutoFit/>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3" name="Google Shape;1463;p54"/>
          <p:cNvSpPr txBox="1">
            <a:spLocks noGrp="1"/>
          </p:cNvSpPr>
          <p:nvPr>
            <p:ph type="title"/>
          </p:nvPr>
        </p:nvSpPr>
        <p:spPr>
          <a:xfrm>
            <a:off x="470250" y="608131"/>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7" name="Google Shape;1462;p54">
            <a:extLst>
              <a:ext uri="{FF2B5EF4-FFF2-40B4-BE49-F238E27FC236}">
                <a16:creationId xmlns:a16="http://schemas.microsoft.com/office/drawing/2014/main" id="{DBDD9960-163B-5842-9798-B21B2B4217B7}"/>
              </a:ext>
            </a:extLst>
          </p:cNvPr>
          <p:cNvSpPr/>
          <p:nvPr/>
        </p:nvSpPr>
        <p:spPr>
          <a:xfrm>
            <a:off x="1106400" y="1549101"/>
            <a:ext cx="6931200" cy="29862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4;p54">
            <a:extLst>
              <a:ext uri="{FF2B5EF4-FFF2-40B4-BE49-F238E27FC236}">
                <a16:creationId xmlns:a16="http://schemas.microsoft.com/office/drawing/2014/main" id="{C8D8D6CD-EC47-DE4A-8C77-169C12FC4505}"/>
              </a:ext>
            </a:extLst>
          </p:cNvPr>
          <p:cNvSpPr txBox="1">
            <a:spLocks/>
          </p:cNvSpPr>
          <p:nvPr/>
        </p:nvSpPr>
        <p:spPr>
          <a:xfrm>
            <a:off x="1630925" y="2086076"/>
            <a:ext cx="5882100" cy="24492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accent2"/>
              </a:buClr>
              <a:buSzPts val="1600"/>
              <a:buFont typeface="Raleway SemiBold"/>
              <a:buChar char="●"/>
              <a:defRPr sz="1400" b="0" i="0" u="none" strike="noStrike" cap="none">
                <a:solidFill>
                  <a:schemeClr val="dk1"/>
                </a:solidFill>
                <a:latin typeface="Hind"/>
                <a:ea typeface="Hind"/>
                <a:cs typeface="Hind"/>
                <a:sym typeface="Hind"/>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a:ea typeface="Hind"/>
                <a:cs typeface="Hind"/>
                <a:sym typeface="Hind"/>
              </a:defRPr>
            </a:lvl2pPr>
            <a:lvl3pPr marL="1371600" marR="0" lvl="2" indent="-323850" algn="l" rtl="0">
              <a:lnSpc>
                <a:spcPct val="115000"/>
              </a:lnSpc>
              <a:spcBef>
                <a:spcPts val="1600"/>
              </a:spcBef>
              <a:spcAft>
                <a:spcPts val="0"/>
              </a:spcAft>
              <a:buClr>
                <a:schemeClr val="dk1"/>
              </a:buClr>
              <a:buSzPts val="1500"/>
              <a:buFont typeface="Nunito Light"/>
              <a:buChar char="■"/>
              <a:defRPr sz="1400" b="0" i="0" u="none" strike="noStrike" cap="none">
                <a:solidFill>
                  <a:schemeClr val="dk1"/>
                </a:solidFill>
                <a:latin typeface="Hind"/>
                <a:ea typeface="Hind"/>
                <a:cs typeface="Hind"/>
                <a:sym typeface="Hind"/>
              </a:defRPr>
            </a:lvl3pPr>
            <a:lvl4pPr marL="1828800" marR="0" lvl="3" indent="-323850" algn="l" rtl="0">
              <a:lnSpc>
                <a:spcPct val="115000"/>
              </a:lnSpc>
              <a:spcBef>
                <a:spcPts val="1600"/>
              </a:spcBef>
              <a:spcAft>
                <a:spcPts val="0"/>
              </a:spcAft>
              <a:buClr>
                <a:schemeClr val="dk1"/>
              </a:buClr>
              <a:buSzPts val="1500"/>
              <a:buFont typeface="Nunito Light"/>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Nunito Light"/>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Nunito Light"/>
              <a:buChar char="■"/>
              <a:defRPr sz="1400" b="0" i="0" u="none" strike="noStrike" cap="none">
                <a:solidFill>
                  <a:schemeClr val="dk1"/>
                </a:solidFill>
                <a:latin typeface="Hind"/>
                <a:ea typeface="Hind"/>
                <a:cs typeface="Hind"/>
                <a:sym typeface="Hind"/>
              </a:defRPr>
            </a:lvl6pPr>
            <a:lvl7pPr marL="3200400" marR="0" lvl="6" indent="-311150" algn="l" rtl="0">
              <a:lnSpc>
                <a:spcPct val="115000"/>
              </a:lnSpc>
              <a:spcBef>
                <a:spcPts val="1600"/>
              </a:spcBef>
              <a:spcAft>
                <a:spcPts val="0"/>
              </a:spcAft>
              <a:buClr>
                <a:schemeClr val="dk1"/>
              </a:buClr>
              <a:buSzPts val="1300"/>
              <a:buFont typeface="Nunito Light"/>
              <a:buChar char="●"/>
              <a:defRPr sz="1400" b="0" i="0" u="none" strike="noStrike" cap="none">
                <a:solidFill>
                  <a:schemeClr val="dk1"/>
                </a:solidFill>
                <a:latin typeface="Hind"/>
                <a:ea typeface="Hind"/>
                <a:cs typeface="Hind"/>
                <a:sym typeface="Hind"/>
              </a:defRPr>
            </a:lvl7pPr>
            <a:lvl8pPr marL="3657600" marR="0" lvl="7" indent="-311150" algn="l" rtl="0">
              <a:lnSpc>
                <a:spcPct val="115000"/>
              </a:lnSpc>
              <a:spcBef>
                <a:spcPts val="1600"/>
              </a:spcBef>
              <a:spcAft>
                <a:spcPts val="0"/>
              </a:spcAft>
              <a:buClr>
                <a:schemeClr val="dk1"/>
              </a:buClr>
              <a:buSzPts val="1300"/>
              <a:buFont typeface="Nunito Light"/>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Nunito Light"/>
              <a:buChar char="■"/>
              <a:defRPr sz="1400" b="0" i="0" u="none" strike="noStrike" cap="none">
                <a:solidFill>
                  <a:schemeClr val="dk1"/>
                </a:solidFill>
                <a:latin typeface="Hind"/>
                <a:ea typeface="Hind"/>
                <a:cs typeface="Hind"/>
                <a:sym typeface="Hind"/>
              </a:defRPr>
            </a:lvl9pPr>
          </a:lstStyle>
          <a:p>
            <a:pPr algn="l"/>
            <a:r>
              <a:rPr lang="en-US"/>
              <a:t>Fernandez, M. (Apr. 2020), </a:t>
            </a:r>
            <a:r>
              <a:rPr lang="en-US" i="1"/>
              <a:t>More states issue stay-at-home orders as coronavirus crisis escalates. </a:t>
            </a:r>
            <a:r>
              <a:rPr lang="en-US"/>
              <a:t>Retrieved from </a:t>
            </a:r>
            <a:r>
              <a:rPr lang="en-US" u="sng">
                <a:hlinkClick r:id="rId3"/>
              </a:rPr>
              <a:t>https://www.axios.com/states-shelter-in-place-coronavirus-66e9987a-a674-42bc-8d3f-070a1c0ee1a9.html</a:t>
            </a:r>
            <a:endParaRPr lang="en-US" u="sng"/>
          </a:p>
          <a:p>
            <a:pPr algn="l"/>
            <a:endParaRPr lang="en-US"/>
          </a:p>
          <a:p>
            <a:pPr algn="l"/>
            <a:r>
              <a:rPr lang="en-US"/>
              <a:t>Reddit's 2019 Year in Review</a:t>
            </a:r>
          </a:p>
          <a:p>
            <a:pPr marL="127000" indent="0" algn="l">
              <a:buFont typeface="Raleway SemiBold"/>
              <a:buNone/>
            </a:pPr>
            <a:r>
              <a:rPr lang="en-US"/>
              <a:t>        </a:t>
            </a:r>
            <a:r>
              <a:rPr lang="en-US" u="sng">
                <a:solidFill>
                  <a:srgbClr val="F1EFFF"/>
                </a:solidFill>
              </a:rPr>
              <a:t>https://redditblog.com/2019/12/04/reddits-2019-year-in-review/</a:t>
            </a:r>
            <a:endParaRPr lang="en-US"/>
          </a:p>
          <a:p>
            <a:pPr marL="127000" indent="0">
              <a:buFont typeface="Raleway SemiBold"/>
              <a:buNone/>
            </a:pPr>
            <a:br>
              <a:rPr lang="en-US"/>
            </a:br>
            <a:endParaRPr lang="en-US"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1E98B-4C61-5942-AEF6-6010638306E4}"/>
              </a:ext>
            </a:extLst>
          </p:cNvPr>
          <p:cNvSpPr>
            <a:spLocks noGrp="1"/>
          </p:cNvSpPr>
          <p:nvPr>
            <p:ph type="title"/>
          </p:nvPr>
        </p:nvSpPr>
        <p:spPr/>
        <p:txBody>
          <a:bodyPr/>
          <a:lstStyle/>
          <a:p>
            <a:r>
              <a:rPr lang="en-US" dirty="0"/>
              <a:t>APPENDIX</a:t>
            </a:r>
          </a:p>
        </p:txBody>
      </p:sp>
      <p:graphicFrame>
        <p:nvGraphicFramePr>
          <p:cNvPr id="5" name="Table 4">
            <a:extLst>
              <a:ext uri="{FF2B5EF4-FFF2-40B4-BE49-F238E27FC236}">
                <a16:creationId xmlns:a16="http://schemas.microsoft.com/office/drawing/2014/main" id="{24FC868C-929A-2043-B7F6-4E0B0746084F}"/>
              </a:ext>
            </a:extLst>
          </p:cNvPr>
          <p:cNvGraphicFramePr>
            <a:graphicFrameLocks noGrp="1"/>
          </p:cNvGraphicFramePr>
          <p:nvPr>
            <p:extLst>
              <p:ext uri="{D42A27DB-BD31-4B8C-83A1-F6EECF244321}">
                <p14:modId xmlns:p14="http://schemas.microsoft.com/office/powerpoint/2010/main" val="371487947"/>
              </p:ext>
            </p:extLst>
          </p:nvPr>
        </p:nvGraphicFramePr>
        <p:xfrm>
          <a:off x="1294797" y="1101750"/>
          <a:ext cx="6763270" cy="3633448"/>
        </p:xfrm>
        <a:graphic>
          <a:graphicData uri="http://schemas.openxmlformats.org/drawingml/2006/table">
            <a:tbl>
              <a:tblPr>
                <a:tableStyleId>{5940675A-B579-460E-94D1-54222C63F5DA}</a:tableStyleId>
              </a:tblPr>
              <a:tblGrid>
                <a:gridCol w="1452960">
                  <a:extLst>
                    <a:ext uri="{9D8B030D-6E8A-4147-A177-3AD203B41FA5}">
                      <a16:colId xmlns:a16="http://schemas.microsoft.com/office/drawing/2014/main" val="761384857"/>
                    </a:ext>
                  </a:extLst>
                </a:gridCol>
                <a:gridCol w="2402977">
                  <a:extLst>
                    <a:ext uri="{9D8B030D-6E8A-4147-A177-3AD203B41FA5}">
                      <a16:colId xmlns:a16="http://schemas.microsoft.com/office/drawing/2014/main" val="4189480944"/>
                    </a:ext>
                  </a:extLst>
                </a:gridCol>
                <a:gridCol w="2907333">
                  <a:extLst>
                    <a:ext uri="{9D8B030D-6E8A-4147-A177-3AD203B41FA5}">
                      <a16:colId xmlns:a16="http://schemas.microsoft.com/office/drawing/2014/main" val="4100789073"/>
                    </a:ext>
                  </a:extLst>
                </a:gridCol>
              </a:tblGrid>
              <a:tr h="430725">
                <a:tc>
                  <a:txBody>
                    <a:bodyPr/>
                    <a:lstStyle/>
                    <a:p>
                      <a:pPr algn="ctr" rtl="0" fontAlgn="ctr">
                        <a:spcBef>
                          <a:spcPts val="0"/>
                        </a:spcBef>
                        <a:spcAft>
                          <a:spcPts val="0"/>
                        </a:spcAft>
                      </a:pPr>
                      <a:r>
                        <a:rPr lang="en-US" sz="1000" u="none" strike="noStrike" dirty="0">
                          <a:effectLst/>
                        </a:rPr>
                        <a:t>ML comparison for topics modeling</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algn="ctr" rtl="0" fontAlgn="ctr">
                        <a:spcBef>
                          <a:spcPts val="0"/>
                        </a:spcBef>
                        <a:spcAft>
                          <a:spcPts val="0"/>
                        </a:spcAft>
                      </a:pPr>
                      <a:r>
                        <a:rPr lang="en-US" sz="1000" u="none" strike="noStrike" dirty="0">
                          <a:effectLst/>
                        </a:rPr>
                        <a:t>Pros</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algn="ctr" rtl="0" fontAlgn="ctr">
                        <a:spcBef>
                          <a:spcPts val="0"/>
                        </a:spcBef>
                        <a:spcAft>
                          <a:spcPts val="0"/>
                        </a:spcAft>
                      </a:pPr>
                      <a:r>
                        <a:rPr lang="en-US" sz="1000" u="none" strike="noStrike">
                          <a:effectLst/>
                        </a:rPr>
                        <a:t>Cons</a:t>
                      </a:r>
                      <a:endParaRPr lang="en-US" sz="120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886484883"/>
                  </a:ext>
                </a:extLst>
              </a:tr>
              <a:tr h="929304">
                <a:tc>
                  <a:txBody>
                    <a:bodyPr/>
                    <a:lstStyle/>
                    <a:p>
                      <a:pPr rtl="0" fontAlgn="ctr">
                        <a:spcBef>
                          <a:spcPts val="0"/>
                        </a:spcBef>
                        <a:spcAft>
                          <a:spcPts val="0"/>
                        </a:spcAft>
                      </a:pPr>
                      <a:r>
                        <a:rPr lang="en-US" sz="1000" u="none" strike="noStrike">
                          <a:effectLst/>
                        </a:rPr>
                        <a:t>Latent Semantic Analysis (LSA)</a:t>
                      </a:r>
                      <a:endParaRPr lang="en-US" sz="120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ctr">
                        <a:spcBef>
                          <a:spcPts val="0"/>
                        </a:spcBef>
                        <a:spcAft>
                          <a:spcPts val="0"/>
                        </a:spcAft>
                      </a:pPr>
                      <a:r>
                        <a:rPr lang="en-US" sz="1000" u="none" strike="noStrike" dirty="0">
                          <a:effectLst/>
                        </a:rPr>
                        <a:t>Quick and efficient to use</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Lack of interpretable topics and embeddings</a:t>
                      </a:r>
                    </a:p>
                    <a:p>
                      <a:pPr rtl="0" fontAlgn="base">
                        <a:spcBef>
                          <a:spcPts val="0"/>
                        </a:spcBef>
                        <a:spcAft>
                          <a:spcPts val="0"/>
                        </a:spcAft>
                        <a:buFontTx/>
                        <a:buNone/>
                      </a:pPr>
                      <a:r>
                        <a:rPr lang="en-US" sz="1000" u="none" strike="noStrike" dirty="0">
                          <a:effectLst/>
                        </a:rPr>
                        <a:t>2. Need large set of documents and vocabulary to get accurate results</a:t>
                      </a:r>
                    </a:p>
                    <a:p>
                      <a:pPr rtl="0" fontAlgn="base">
                        <a:spcBef>
                          <a:spcPts val="0"/>
                        </a:spcBef>
                        <a:spcAft>
                          <a:spcPts val="0"/>
                        </a:spcAft>
                        <a:buFontTx/>
                        <a:buNone/>
                      </a:pPr>
                      <a:r>
                        <a:rPr lang="en-US" sz="1000" u="none" strike="noStrike" dirty="0">
                          <a:effectLst/>
                        </a:rPr>
                        <a:t>3. Less efficient representation</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2512936855"/>
                  </a:ext>
                </a:extLst>
              </a:tr>
              <a:tr h="1342328">
                <a:tc>
                  <a:txBody>
                    <a:bodyPr/>
                    <a:lstStyle/>
                    <a:p>
                      <a:pPr rtl="0" fontAlgn="ctr">
                        <a:spcBef>
                          <a:spcPts val="0"/>
                        </a:spcBef>
                        <a:spcAft>
                          <a:spcPts val="0"/>
                        </a:spcAft>
                      </a:pPr>
                      <a:r>
                        <a:rPr lang="en-US" sz="1000" u="none" strike="noStrike" dirty="0">
                          <a:effectLst/>
                        </a:rPr>
                        <a:t>Probabilistic Latent Semantic Analysis (</a:t>
                      </a:r>
                      <a:r>
                        <a:rPr lang="en-US" sz="1000" u="none" strike="noStrike" dirty="0" err="1">
                          <a:effectLst/>
                        </a:rPr>
                        <a:t>pLSA</a:t>
                      </a:r>
                      <a:r>
                        <a:rPr lang="en-US" sz="1000" u="none" strike="noStrike" dirty="0">
                          <a:effectLst/>
                        </a:rPr>
                        <a:t>) </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ctr">
                        <a:spcBef>
                          <a:spcPts val="0"/>
                        </a:spcBef>
                        <a:spcAft>
                          <a:spcPts val="0"/>
                        </a:spcAft>
                      </a:pPr>
                      <a:r>
                        <a:rPr lang="en-US" sz="1000" u="none" strike="noStrike" dirty="0">
                          <a:effectLst/>
                        </a:rPr>
                        <a:t>Adds a probabilistic treatment of topics and words on top of LSA, therefore more accurate</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Don’t know how to assign probabilities to new documents</a:t>
                      </a:r>
                    </a:p>
                    <a:p>
                      <a:pPr rtl="0" fontAlgn="base">
                        <a:spcBef>
                          <a:spcPts val="0"/>
                        </a:spcBef>
                        <a:spcAft>
                          <a:spcPts val="0"/>
                        </a:spcAft>
                        <a:buFontTx/>
                        <a:buNone/>
                      </a:pPr>
                      <a:r>
                        <a:rPr lang="en-US" sz="1000" u="none" strike="noStrike" dirty="0">
                          <a:effectLst/>
                        </a:rPr>
                        <a:t>2. The number of parameters for </a:t>
                      </a:r>
                      <a:r>
                        <a:rPr lang="en-US" sz="1000" u="none" strike="noStrike" dirty="0" err="1">
                          <a:effectLst/>
                        </a:rPr>
                        <a:t>pLSA</a:t>
                      </a:r>
                      <a:r>
                        <a:rPr lang="en-US" sz="1000" u="none" strike="noStrike" dirty="0">
                          <a:effectLst/>
                        </a:rPr>
                        <a:t> grows linearly with the number of documents, which might lead to overfitting</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3816387098"/>
                  </a:ext>
                </a:extLst>
              </a:tr>
              <a:tr h="713942">
                <a:tc>
                  <a:txBody>
                    <a:bodyPr/>
                    <a:lstStyle/>
                    <a:p>
                      <a:pPr rtl="0" fontAlgn="ctr">
                        <a:spcBef>
                          <a:spcPts val="0"/>
                        </a:spcBef>
                        <a:spcAft>
                          <a:spcPts val="0"/>
                        </a:spcAft>
                      </a:pPr>
                      <a:r>
                        <a:rPr lang="en-US" sz="1000" u="none" strike="noStrike" dirty="0">
                          <a:effectLst/>
                        </a:rPr>
                        <a:t>LDA</a:t>
                      </a:r>
                      <a:endParaRPr lang="en-US" sz="1200"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Could get human-interpretable topics    from a document corpus</a:t>
                      </a:r>
                    </a:p>
                    <a:p>
                      <a:pPr rtl="0" fontAlgn="base">
                        <a:spcBef>
                          <a:spcPts val="0"/>
                        </a:spcBef>
                        <a:spcAft>
                          <a:spcPts val="0"/>
                        </a:spcAft>
                        <a:buFontTx/>
                        <a:buNone/>
                      </a:pPr>
                      <a:r>
                        <a:rPr lang="en-US" sz="1000" u="none" strike="noStrike" dirty="0">
                          <a:effectLst/>
                        </a:rPr>
                        <a:t>2. More representative</a:t>
                      </a:r>
                    </a:p>
                    <a:p>
                      <a:pPr rtl="0" fontAlgn="base">
                        <a:spcBef>
                          <a:spcPts val="0"/>
                        </a:spcBef>
                        <a:spcAft>
                          <a:spcPts val="0"/>
                        </a:spcAft>
                        <a:buFontTx/>
                        <a:buNone/>
                      </a:pPr>
                      <a:r>
                        <a:rPr lang="en-US" sz="1000" u="none" strike="noStrike" dirty="0">
                          <a:effectLst/>
                        </a:rPr>
                        <a:t>3. Works better than </a:t>
                      </a:r>
                      <a:r>
                        <a:rPr lang="en-US" sz="1000" u="none" strike="noStrike" dirty="0" err="1">
                          <a:effectLst/>
                        </a:rPr>
                        <a:t>pLSA</a:t>
                      </a:r>
                      <a:r>
                        <a:rPr lang="en-US" sz="1000" u="none" strike="noStrike" dirty="0">
                          <a:effectLst/>
                        </a:rPr>
                        <a:t> on unseen data</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tc>
                  <a:txBody>
                    <a:bodyPr/>
                    <a:lstStyle/>
                    <a:p>
                      <a:pPr rtl="0" fontAlgn="base">
                        <a:spcBef>
                          <a:spcPts val="0"/>
                        </a:spcBef>
                        <a:spcAft>
                          <a:spcPts val="0"/>
                        </a:spcAft>
                        <a:buFontTx/>
                        <a:buNone/>
                      </a:pPr>
                      <a:r>
                        <a:rPr lang="en-US" sz="1000" u="none" strike="noStrike" dirty="0">
                          <a:effectLst/>
                        </a:rPr>
                        <a:t>1. May consumer more time</a:t>
                      </a:r>
                    </a:p>
                    <a:p>
                      <a:pPr rtl="0" fontAlgn="base">
                        <a:spcBef>
                          <a:spcPts val="0"/>
                        </a:spcBef>
                        <a:spcAft>
                          <a:spcPts val="0"/>
                        </a:spcAft>
                        <a:buFontTx/>
                        <a:buNone/>
                      </a:pPr>
                      <a:r>
                        <a:rPr lang="en-US" sz="1000" u="none" strike="noStrike" dirty="0">
                          <a:effectLst/>
                        </a:rPr>
                        <a:t>3. Less efficient for very complex NLP</a:t>
                      </a:r>
                      <a:endParaRPr lang="en-US" sz="1000" b="0" i="0" u="none" strike="noStrike" dirty="0">
                        <a:solidFill>
                          <a:schemeClr val="bg2"/>
                        </a:solidFill>
                        <a:effectLst/>
                        <a:latin typeface="Calibri" panose="020F0502020204030204" pitchFamily="34" charset="0"/>
                        <a:cs typeface="Calibri" panose="020F0502020204030204" pitchFamily="34" charset="0"/>
                      </a:endParaRPr>
                    </a:p>
                  </a:txBody>
                  <a:tcPr marL="73754" marR="73754" marT="73754" marB="73754" anchor="ctr">
                    <a:solidFill>
                      <a:schemeClr val="accent1"/>
                    </a:solidFill>
                  </a:tcPr>
                </a:tc>
                <a:extLst>
                  <a:ext uri="{0D108BD9-81ED-4DB2-BD59-A6C34878D82A}">
                    <a16:rowId xmlns:a16="http://schemas.microsoft.com/office/drawing/2014/main" val="1071748354"/>
                  </a:ext>
                </a:extLst>
              </a:tr>
            </a:tbl>
          </a:graphicData>
        </a:graphic>
      </p:graphicFrame>
      <p:sp>
        <p:nvSpPr>
          <p:cNvPr id="4" name="Rectangle 3">
            <a:extLst>
              <a:ext uri="{FF2B5EF4-FFF2-40B4-BE49-F238E27FC236}">
                <a16:creationId xmlns:a16="http://schemas.microsoft.com/office/drawing/2014/main" id="{080FD423-7C68-1944-AD24-42D37FCBA227}"/>
              </a:ext>
            </a:extLst>
          </p:cNvPr>
          <p:cNvSpPr/>
          <p:nvPr/>
        </p:nvSpPr>
        <p:spPr>
          <a:xfrm>
            <a:off x="4901878" y="4797450"/>
            <a:ext cx="4572000" cy="215444"/>
          </a:xfrm>
          <a:prstGeom prst="rect">
            <a:avLst/>
          </a:prstGeom>
        </p:spPr>
        <p:txBody>
          <a:bodyPr wrap="square">
            <a:spAutoFit/>
          </a:bodyPr>
          <a:lstStyle/>
          <a:p>
            <a:r>
              <a:rPr lang="en-US" sz="800" u="sng" dirty="0">
                <a:solidFill>
                  <a:srgbClr val="F1EFFF"/>
                </a:solidFill>
              </a:rPr>
              <a:t>https://</a:t>
            </a:r>
            <a:r>
              <a:rPr lang="en-US" sz="800" u="sng" dirty="0" err="1">
                <a:solidFill>
                  <a:srgbClr val="F1EFFF"/>
                </a:solidFill>
              </a:rPr>
              <a:t>medium.com</a:t>
            </a:r>
            <a:r>
              <a:rPr lang="en-US" sz="800" u="sng" dirty="0">
                <a:solidFill>
                  <a:srgbClr val="F1EFFF"/>
                </a:solidFill>
              </a:rPr>
              <a:t>/nanonets/topic-modeling-with-lsa-psla-lda-and-lda2vec-555ff65b0b05</a:t>
            </a:r>
          </a:p>
        </p:txBody>
      </p:sp>
    </p:spTree>
    <p:extLst>
      <p:ext uri="{BB962C8B-B14F-4D97-AF65-F5344CB8AC3E}">
        <p14:creationId xmlns:p14="http://schemas.microsoft.com/office/powerpoint/2010/main" val="14988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5"/>
          <p:cNvSpPr txBox="1">
            <a:spLocks noGrp="1"/>
          </p:cNvSpPr>
          <p:nvPr>
            <p:ph type="title" idx="8"/>
          </p:nvPr>
        </p:nvSpPr>
        <p:spPr>
          <a:xfrm>
            <a:off x="2886075" y="346050"/>
            <a:ext cx="33720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74" name="Google Shape;583;p37">
            <a:extLst>
              <a:ext uri="{FF2B5EF4-FFF2-40B4-BE49-F238E27FC236}">
                <a16:creationId xmlns:a16="http://schemas.microsoft.com/office/drawing/2014/main" id="{3ECE461D-F6FA-6040-A6C9-F74D4CD2A5BD}"/>
              </a:ext>
            </a:extLst>
          </p:cNvPr>
          <p:cNvSpPr/>
          <p:nvPr/>
        </p:nvSpPr>
        <p:spPr>
          <a:xfrm>
            <a:off x="3181987" y="1307817"/>
            <a:ext cx="680400" cy="2966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84;p37">
            <a:extLst>
              <a:ext uri="{FF2B5EF4-FFF2-40B4-BE49-F238E27FC236}">
                <a16:creationId xmlns:a16="http://schemas.microsoft.com/office/drawing/2014/main" id="{0DDC37E0-8FAB-7A4F-A03F-4E0784477078}"/>
              </a:ext>
            </a:extLst>
          </p:cNvPr>
          <p:cNvSpPr/>
          <p:nvPr/>
        </p:nvSpPr>
        <p:spPr>
          <a:xfrm>
            <a:off x="3181987" y="2034592"/>
            <a:ext cx="680400" cy="2239800"/>
          </a:xfrm>
          <a:prstGeom prst="roundRect">
            <a:avLst>
              <a:gd name="adj" fmla="val 497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86;p37">
            <a:extLst>
              <a:ext uri="{FF2B5EF4-FFF2-40B4-BE49-F238E27FC236}">
                <a16:creationId xmlns:a16="http://schemas.microsoft.com/office/drawing/2014/main" id="{5ACC6F16-D1BC-5740-8F03-9A804F069AD0}"/>
              </a:ext>
            </a:extLst>
          </p:cNvPr>
          <p:cNvSpPr/>
          <p:nvPr/>
        </p:nvSpPr>
        <p:spPr>
          <a:xfrm>
            <a:off x="3181987" y="2781242"/>
            <a:ext cx="680400" cy="149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87;p37">
            <a:extLst>
              <a:ext uri="{FF2B5EF4-FFF2-40B4-BE49-F238E27FC236}">
                <a16:creationId xmlns:a16="http://schemas.microsoft.com/office/drawing/2014/main" id="{EDB73E51-07A7-EC4C-9ED9-A4C641450CBA}"/>
              </a:ext>
            </a:extLst>
          </p:cNvPr>
          <p:cNvSpPr/>
          <p:nvPr/>
        </p:nvSpPr>
        <p:spPr>
          <a:xfrm>
            <a:off x="3181987" y="3518692"/>
            <a:ext cx="680400" cy="755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11;p37">
            <a:extLst>
              <a:ext uri="{FF2B5EF4-FFF2-40B4-BE49-F238E27FC236}">
                <a16:creationId xmlns:a16="http://schemas.microsoft.com/office/drawing/2014/main" id="{5D42C7D3-C639-8849-8825-30886C280A0D}"/>
              </a:ext>
            </a:extLst>
          </p:cNvPr>
          <p:cNvSpPr txBox="1">
            <a:spLocks/>
          </p:cNvSpPr>
          <p:nvPr/>
        </p:nvSpPr>
        <p:spPr>
          <a:xfrm flipH="1">
            <a:off x="3310637" y="1408167"/>
            <a:ext cx="601500" cy="5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01</a:t>
            </a:r>
          </a:p>
        </p:txBody>
      </p:sp>
      <p:sp>
        <p:nvSpPr>
          <p:cNvPr id="179" name="Google Shape;612;p37">
            <a:extLst>
              <a:ext uri="{FF2B5EF4-FFF2-40B4-BE49-F238E27FC236}">
                <a16:creationId xmlns:a16="http://schemas.microsoft.com/office/drawing/2014/main" id="{C57FE030-CF1B-324D-B0F5-E0DF2A54EB9E}"/>
              </a:ext>
            </a:extLst>
          </p:cNvPr>
          <p:cNvSpPr txBox="1">
            <a:spLocks/>
          </p:cNvSpPr>
          <p:nvPr/>
        </p:nvSpPr>
        <p:spPr>
          <a:xfrm flipH="1">
            <a:off x="3987537" y="1474244"/>
            <a:ext cx="3407176"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Introduction</a:t>
            </a:r>
          </a:p>
        </p:txBody>
      </p:sp>
      <p:sp>
        <p:nvSpPr>
          <p:cNvPr id="180" name="Google Shape;613;p37">
            <a:extLst>
              <a:ext uri="{FF2B5EF4-FFF2-40B4-BE49-F238E27FC236}">
                <a16:creationId xmlns:a16="http://schemas.microsoft.com/office/drawing/2014/main" id="{5E871105-3EF8-704E-AC27-B947569AE7F7}"/>
              </a:ext>
            </a:extLst>
          </p:cNvPr>
          <p:cNvSpPr txBox="1">
            <a:spLocks/>
          </p:cNvSpPr>
          <p:nvPr/>
        </p:nvSpPr>
        <p:spPr>
          <a:xfrm flipH="1">
            <a:off x="3310637" y="2118980"/>
            <a:ext cx="601500" cy="55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02</a:t>
            </a:r>
          </a:p>
        </p:txBody>
      </p:sp>
      <p:sp>
        <p:nvSpPr>
          <p:cNvPr id="181" name="Google Shape;614;p37">
            <a:extLst>
              <a:ext uri="{FF2B5EF4-FFF2-40B4-BE49-F238E27FC236}">
                <a16:creationId xmlns:a16="http://schemas.microsoft.com/office/drawing/2014/main" id="{851848BE-6071-BD49-BA5D-5CB6EBC3EEC6}"/>
              </a:ext>
            </a:extLst>
          </p:cNvPr>
          <p:cNvSpPr txBox="1">
            <a:spLocks/>
          </p:cNvSpPr>
          <p:nvPr/>
        </p:nvSpPr>
        <p:spPr>
          <a:xfrm flipH="1">
            <a:off x="3987537" y="2205644"/>
            <a:ext cx="3794802"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Analysis</a:t>
            </a:r>
          </a:p>
        </p:txBody>
      </p:sp>
      <p:sp>
        <p:nvSpPr>
          <p:cNvPr id="182" name="Google Shape;615;p37">
            <a:extLst>
              <a:ext uri="{FF2B5EF4-FFF2-40B4-BE49-F238E27FC236}">
                <a16:creationId xmlns:a16="http://schemas.microsoft.com/office/drawing/2014/main" id="{F0E2D6BE-95F0-514E-88AF-97986FB6B200}"/>
              </a:ext>
            </a:extLst>
          </p:cNvPr>
          <p:cNvSpPr txBox="1">
            <a:spLocks/>
          </p:cNvSpPr>
          <p:nvPr/>
        </p:nvSpPr>
        <p:spPr>
          <a:xfrm flipH="1">
            <a:off x="3310637" y="2915330"/>
            <a:ext cx="601500"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03</a:t>
            </a:r>
          </a:p>
        </p:txBody>
      </p:sp>
      <p:sp>
        <p:nvSpPr>
          <p:cNvPr id="183" name="Google Shape;616;p37">
            <a:extLst>
              <a:ext uri="{FF2B5EF4-FFF2-40B4-BE49-F238E27FC236}">
                <a16:creationId xmlns:a16="http://schemas.microsoft.com/office/drawing/2014/main" id="{530030A5-7049-284A-9E3F-8D8CB764C506}"/>
              </a:ext>
            </a:extLst>
          </p:cNvPr>
          <p:cNvSpPr txBox="1">
            <a:spLocks/>
          </p:cNvSpPr>
          <p:nvPr/>
        </p:nvSpPr>
        <p:spPr>
          <a:xfrm flipH="1">
            <a:off x="3987362" y="2937042"/>
            <a:ext cx="2294100"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Model Results</a:t>
            </a:r>
          </a:p>
        </p:txBody>
      </p:sp>
      <p:sp>
        <p:nvSpPr>
          <p:cNvPr id="184" name="Google Shape;617;p37">
            <a:extLst>
              <a:ext uri="{FF2B5EF4-FFF2-40B4-BE49-F238E27FC236}">
                <a16:creationId xmlns:a16="http://schemas.microsoft.com/office/drawing/2014/main" id="{347D1151-B2BD-9D49-958E-C694AF8954E8}"/>
              </a:ext>
            </a:extLst>
          </p:cNvPr>
          <p:cNvSpPr txBox="1">
            <a:spLocks/>
          </p:cNvSpPr>
          <p:nvPr/>
        </p:nvSpPr>
        <p:spPr>
          <a:xfrm flipH="1">
            <a:off x="3310637" y="3646867"/>
            <a:ext cx="601500"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 sz="2400">
                <a:solidFill>
                  <a:schemeClr val="dk2"/>
                </a:solidFill>
                <a:latin typeface="Pathway Gothic One"/>
                <a:ea typeface="Pathway Gothic One"/>
                <a:cs typeface="Pathway Gothic One"/>
                <a:sym typeface="Pathway Gothic One"/>
              </a:rPr>
              <a:t>04</a:t>
            </a:r>
          </a:p>
        </p:txBody>
      </p:sp>
      <p:sp>
        <p:nvSpPr>
          <p:cNvPr id="185" name="Google Shape;618;p37">
            <a:extLst>
              <a:ext uri="{FF2B5EF4-FFF2-40B4-BE49-F238E27FC236}">
                <a16:creationId xmlns:a16="http://schemas.microsoft.com/office/drawing/2014/main" id="{FB708CA9-8C86-7C42-A012-2A99255D849B}"/>
              </a:ext>
            </a:extLst>
          </p:cNvPr>
          <p:cNvSpPr txBox="1">
            <a:spLocks/>
          </p:cNvSpPr>
          <p:nvPr/>
        </p:nvSpPr>
        <p:spPr>
          <a:xfrm flipH="1">
            <a:off x="3987462" y="3668442"/>
            <a:ext cx="2148000" cy="45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1600" dirty="0">
                <a:solidFill>
                  <a:schemeClr val="lt2"/>
                </a:solidFill>
              </a:rPr>
              <a:t>Recommendations</a:t>
            </a:r>
          </a:p>
        </p:txBody>
      </p:sp>
      <p:pic>
        <p:nvPicPr>
          <p:cNvPr id="2" name="Picture 1">
            <a:extLst>
              <a:ext uri="{FF2B5EF4-FFF2-40B4-BE49-F238E27FC236}">
                <a16:creationId xmlns:a16="http://schemas.microsoft.com/office/drawing/2014/main" id="{C6DDAAA4-7A53-7E4F-9679-0F503189454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1260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34"/>
          <p:cNvGrpSpPr/>
          <p:nvPr/>
        </p:nvGrpSpPr>
        <p:grpSpPr>
          <a:xfrm>
            <a:off x="-297885" y="3530561"/>
            <a:ext cx="1589730" cy="1612939"/>
            <a:chOff x="3605950" y="3926100"/>
            <a:chExt cx="657375" cy="667000"/>
          </a:xfrm>
        </p:grpSpPr>
        <p:sp>
          <p:nvSpPr>
            <p:cNvPr id="390" name="Google Shape;390;p34"/>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34"/>
          <p:cNvSpPr txBox="1">
            <a:spLocks noGrp="1"/>
          </p:cNvSpPr>
          <p:nvPr>
            <p:ph type="title"/>
          </p:nvPr>
        </p:nvSpPr>
        <p:spPr>
          <a:xfrm>
            <a:off x="971199" y="1280527"/>
            <a:ext cx="32757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COVID-19 TIMELINE</a:t>
            </a:r>
            <a:endParaRPr dirty="0"/>
          </a:p>
        </p:txBody>
      </p:sp>
      <p:sp>
        <p:nvSpPr>
          <p:cNvPr id="429" name="Google Shape;429;p34"/>
          <p:cNvSpPr txBox="1">
            <a:spLocks noGrp="1"/>
          </p:cNvSpPr>
          <p:nvPr>
            <p:ph type="body" idx="1"/>
          </p:nvPr>
        </p:nvSpPr>
        <p:spPr>
          <a:xfrm>
            <a:off x="2289111" y="2545899"/>
            <a:ext cx="1388656" cy="7557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sz="1200" b="1" dirty="0"/>
              <a:t>Jan 11, 2020 </a:t>
            </a:r>
          </a:p>
          <a:p>
            <a:pPr marL="0" lvl="0" indent="0" algn="l" rtl="0">
              <a:spcBef>
                <a:spcPts val="0"/>
              </a:spcBef>
              <a:spcAft>
                <a:spcPts val="1600"/>
              </a:spcAft>
              <a:buNone/>
            </a:pPr>
            <a:r>
              <a:rPr lang="en" sz="1100" dirty="0"/>
              <a:t>China reports first fatal case</a:t>
            </a:r>
            <a:endParaRPr sz="1100" dirty="0"/>
          </a:p>
        </p:txBody>
      </p:sp>
      <p:sp>
        <p:nvSpPr>
          <p:cNvPr id="430" name="Google Shape;430;p34"/>
          <p:cNvSpPr/>
          <p:nvPr/>
        </p:nvSpPr>
        <p:spPr>
          <a:xfrm>
            <a:off x="458163" y="540000"/>
            <a:ext cx="523677" cy="536723"/>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4"/>
          <p:cNvGrpSpPr/>
          <p:nvPr/>
        </p:nvGrpSpPr>
        <p:grpSpPr>
          <a:xfrm>
            <a:off x="7246456" y="751018"/>
            <a:ext cx="903819" cy="915039"/>
            <a:chOff x="4304200" y="4312250"/>
            <a:chExt cx="191325" cy="193700"/>
          </a:xfrm>
        </p:grpSpPr>
        <p:sp>
          <p:nvSpPr>
            <p:cNvPr id="432" name="Google Shape;432;p34"/>
            <p:cNvSpPr/>
            <p:nvPr/>
          </p:nvSpPr>
          <p:spPr>
            <a:xfrm>
              <a:off x="4390025" y="4365900"/>
              <a:ext cx="105500" cy="55400"/>
            </a:xfrm>
            <a:custGeom>
              <a:avLst/>
              <a:gdLst/>
              <a:ahLst/>
              <a:cxnLst/>
              <a:rect l="l" t="t" r="r" b="b"/>
              <a:pathLst>
                <a:path w="4220" h="2216" extrusionOk="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483525" y="4382550"/>
              <a:ext cx="5875" cy="5025"/>
            </a:xfrm>
            <a:custGeom>
              <a:avLst/>
              <a:gdLst/>
              <a:ahLst/>
              <a:cxnLst/>
              <a:rect l="l" t="t" r="r" b="b"/>
              <a:pathLst>
                <a:path w="235" h="201" extrusionOk="0">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435600" y="4378100"/>
              <a:ext cx="58800" cy="25475"/>
            </a:xfrm>
            <a:custGeom>
              <a:avLst/>
              <a:gdLst/>
              <a:ahLst/>
              <a:cxnLst/>
              <a:rect l="l" t="t" r="r" b="b"/>
              <a:pathLst>
                <a:path w="2352" h="1019" extrusionOk="0">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469575" y="4365750"/>
              <a:ext cx="15000" cy="15925"/>
            </a:xfrm>
            <a:custGeom>
              <a:avLst/>
              <a:gdLst/>
              <a:ahLst/>
              <a:cxnLst/>
              <a:rect l="l" t="t" r="r" b="b"/>
              <a:pathLst>
                <a:path w="600" h="637" extrusionOk="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86000" y="4312400"/>
              <a:ext cx="36425" cy="105025"/>
            </a:xfrm>
            <a:custGeom>
              <a:avLst/>
              <a:gdLst/>
              <a:ahLst/>
              <a:cxnLst/>
              <a:rect l="l" t="t" r="r" b="b"/>
              <a:pathLst>
                <a:path w="1457" h="4201" extrusionOk="0">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404700" y="4315175"/>
              <a:ext cx="6450" cy="5275"/>
            </a:xfrm>
            <a:custGeom>
              <a:avLst/>
              <a:gdLst/>
              <a:ahLst/>
              <a:cxnLst/>
              <a:rect l="l" t="t" r="r" b="b"/>
              <a:pathLst>
                <a:path w="258" h="211" extrusionOk="0">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400025" y="4312250"/>
              <a:ext cx="23675" cy="55300"/>
            </a:xfrm>
            <a:custGeom>
              <a:avLst/>
              <a:gdLst/>
              <a:ahLst/>
              <a:cxnLst/>
              <a:rect l="l" t="t" r="r" b="b"/>
              <a:pathLst>
                <a:path w="947" h="2212" extrusionOk="0">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4386000" y="4314825"/>
              <a:ext cx="13400" cy="16450"/>
            </a:xfrm>
            <a:custGeom>
              <a:avLst/>
              <a:gdLst/>
              <a:ahLst/>
              <a:cxnLst/>
              <a:rect l="l" t="t" r="r" b="b"/>
              <a:pathLst>
                <a:path w="536" h="658" extrusionOk="0">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393100" y="4421750"/>
              <a:ext cx="67800" cy="71625"/>
            </a:xfrm>
            <a:custGeom>
              <a:avLst/>
              <a:gdLst/>
              <a:ahLst/>
              <a:cxnLst/>
              <a:rect l="l" t="t" r="r" b="b"/>
              <a:pathLst>
                <a:path w="2712" h="2865" extrusionOk="0">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445750" y="4485125"/>
              <a:ext cx="4700" cy="4125"/>
            </a:xfrm>
            <a:custGeom>
              <a:avLst/>
              <a:gdLst/>
              <a:ahLst/>
              <a:cxnLst/>
              <a:rect l="l" t="t" r="r" b="b"/>
              <a:pathLst>
                <a:path w="188" h="165" extrusionOk="0">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4420975" y="4453900"/>
              <a:ext cx="33650" cy="40800"/>
            </a:xfrm>
            <a:custGeom>
              <a:avLst/>
              <a:gdLst/>
              <a:ahLst/>
              <a:cxnLst/>
              <a:rect l="l" t="t" r="r" b="b"/>
              <a:pathLst>
                <a:path w="1346" h="1632" extrusionOk="0">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446400" y="4471225"/>
              <a:ext cx="14500" cy="9650"/>
            </a:xfrm>
            <a:custGeom>
              <a:avLst/>
              <a:gdLst/>
              <a:ahLst/>
              <a:cxnLst/>
              <a:rect l="l" t="t" r="r" b="b"/>
              <a:pathLst>
                <a:path w="580" h="386" extrusionOk="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4420150" y="4423350"/>
              <a:ext cx="53325" cy="21225"/>
            </a:xfrm>
            <a:custGeom>
              <a:avLst/>
              <a:gdLst/>
              <a:ahLst/>
              <a:cxnLst/>
              <a:rect l="l" t="t" r="r" b="b"/>
              <a:pathLst>
                <a:path w="2133" h="849" extrusionOk="0">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4467925" y="4437375"/>
              <a:ext cx="3825" cy="2525"/>
            </a:xfrm>
            <a:custGeom>
              <a:avLst/>
              <a:gdLst/>
              <a:ahLst/>
              <a:cxnLst/>
              <a:rect l="l" t="t" r="r" b="b"/>
              <a:pathLst>
                <a:path w="153" h="101" extrusionOk="0">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4444625" y="4429150"/>
              <a:ext cx="28675" cy="16850"/>
            </a:xfrm>
            <a:custGeom>
              <a:avLst/>
              <a:gdLst/>
              <a:ahLst/>
              <a:cxnLst/>
              <a:rect l="l" t="t" r="r" b="b"/>
              <a:pathLst>
                <a:path w="1147" h="674" extrusionOk="0">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4464100" y="4427150"/>
              <a:ext cx="9050" cy="5575"/>
            </a:xfrm>
            <a:custGeom>
              <a:avLst/>
              <a:gdLst/>
              <a:ahLst/>
              <a:cxnLst/>
              <a:rect l="l" t="t" r="r" b="b"/>
              <a:pathLst>
                <a:path w="362" h="223" extrusionOk="0">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4410325" y="4348150"/>
              <a:ext cx="48325" cy="41100"/>
            </a:xfrm>
            <a:custGeom>
              <a:avLst/>
              <a:gdLst/>
              <a:ahLst/>
              <a:cxnLst/>
              <a:rect l="l" t="t" r="r" b="b"/>
              <a:pathLst>
                <a:path w="1933" h="1644" extrusionOk="0">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4450425" y="4354600"/>
              <a:ext cx="3225" cy="3075"/>
            </a:xfrm>
            <a:custGeom>
              <a:avLst/>
              <a:gdLst/>
              <a:ahLst/>
              <a:cxnLst/>
              <a:rect l="l" t="t" r="r" b="b"/>
              <a:pathLst>
                <a:path w="129" h="123" extrusionOk="0">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430450" y="4352025"/>
              <a:ext cx="27400" cy="20325"/>
            </a:xfrm>
            <a:custGeom>
              <a:avLst/>
              <a:gdLst/>
              <a:ahLst/>
              <a:cxnLst/>
              <a:rect l="l" t="t" r="r" b="b"/>
              <a:pathLst>
                <a:path w="1096" h="813" extrusionOk="0">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441550" y="4348150"/>
              <a:ext cx="7125" cy="8900"/>
            </a:xfrm>
            <a:custGeom>
              <a:avLst/>
              <a:gdLst/>
              <a:ahLst/>
              <a:cxnLst/>
              <a:rect l="l" t="t" r="r" b="b"/>
              <a:pathLst>
                <a:path w="285" h="356" extrusionOk="0">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4304200" y="4418375"/>
              <a:ext cx="66850" cy="39700"/>
            </a:xfrm>
            <a:custGeom>
              <a:avLst/>
              <a:gdLst/>
              <a:ahLst/>
              <a:cxnLst/>
              <a:rect l="l" t="t" r="r" b="b"/>
              <a:pathLst>
                <a:path w="2674" h="1588" extrusionOk="0">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308700" y="4444450"/>
              <a:ext cx="3700" cy="3275"/>
            </a:xfrm>
            <a:custGeom>
              <a:avLst/>
              <a:gdLst/>
              <a:ahLst/>
              <a:cxnLst/>
              <a:rect l="l" t="t" r="r" b="b"/>
              <a:pathLst>
                <a:path w="148" h="131" extrusionOk="0">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4305175" y="4432050"/>
              <a:ext cx="36575" cy="18875"/>
            </a:xfrm>
            <a:custGeom>
              <a:avLst/>
              <a:gdLst/>
              <a:ahLst/>
              <a:cxnLst/>
              <a:rect l="l" t="t" r="r" b="b"/>
              <a:pathLst>
                <a:path w="1463" h="755" extrusionOk="0">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4312575" y="4447525"/>
              <a:ext cx="9350" cy="10475"/>
            </a:xfrm>
            <a:custGeom>
              <a:avLst/>
              <a:gdLst/>
              <a:ahLst/>
              <a:cxnLst/>
              <a:rect l="l" t="t" r="r" b="b"/>
              <a:pathLst>
                <a:path w="374" h="419" extrusionOk="0">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4345575" y="4401950"/>
              <a:ext cx="49800" cy="102950"/>
            </a:xfrm>
            <a:custGeom>
              <a:avLst/>
              <a:gdLst/>
              <a:ahLst/>
              <a:cxnLst/>
              <a:rect l="l" t="t" r="r" b="b"/>
              <a:pathLst>
                <a:path w="1992" h="4118" extrusionOk="0">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4363250" y="4497725"/>
              <a:ext cx="5875" cy="4900"/>
            </a:xfrm>
            <a:custGeom>
              <a:avLst/>
              <a:gdLst/>
              <a:ahLst/>
              <a:cxnLst/>
              <a:rect l="l" t="t" r="r" b="b"/>
              <a:pathLst>
                <a:path w="235" h="196" extrusionOk="0">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4359425" y="4451150"/>
              <a:ext cx="24350" cy="54800"/>
            </a:xfrm>
            <a:custGeom>
              <a:avLst/>
              <a:gdLst/>
              <a:ahLst/>
              <a:cxnLst/>
              <a:rect l="l" t="t" r="r" b="b"/>
              <a:pathLst>
                <a:path w="974" h="2192" extrusionOk="0">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4345575" y="4484700"/>
              <a:ext cx="15975" cy="14525"/>
            </a:xfrm>
            <a:custGeom>
              <a:avLst/>
              <a:gdLst/>
              <a:ahLst/>
              <a:cxnLst/>
              <a:rect l="l" t="t" r="r" b="b"/>
              <a:pathLst>
                <a:path w="639" h="581" extrusionOk="0">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4315950" y="4342225"/>
              <a:ext cx="67825" cy="49275"/>
            </a:xfrm>
            <a:custGeom>
              <a:avLst/>
              <a:gdLst/>
              <a:ahLst/>
              <a:cxnLst/>
              <a:rect l="l" t="t" r="r" b="b"/>
              <a:pathLst>
                <a:path w="2713" h="1971" extrusionOk="0">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4322075" y="4351700"/>
              <a:ext cx="3400" cy="4050"/>
            </a:xfrm>
            <a:custGeom>
              <a:avLst/>
              <a:gdLst/>
              <a:ahLst/>
              <a:cxnLst/>
              <a:rect l="l" t="t" r="r" b="b"/>
              <a:pathLst>
                <a:path w="136" h="162" extrusionOk="0">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4317400" y="4348475"/>
              <a:ext cx="37550" cy="23875"/>
            </a:xfrm>
            <a:custGeom>
              <a:avLst/>
              <a:gdLst/>
              <a:ahLst/>
              <a:cxnLst/>
              <a:rect l="l" t="t" r="r" b="b"/>
              <a:pathLst>
                <a:path w="1502" h="955" extrusionOk="0">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4327550" y="4342125"/>
              <a:ext cx="9525" cy="11525"/>
            </a:xfrm>
            <a:custGeom>
              <a:avLst/>
              <a:gdLst/>
              <a:ahLst/>
              <a:cxnLst/>
              <a:rect l="l" t="t" r="r" b="b"/>
              <a:pathLst>
                <a:path w="381" h="461" extrusionOk="0">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4324650" y="4350500"/>
              <a:ext cx="138350" cy="121425"/>
            </a:xfrm>
            <a:custGeom>
              <a:avLst/>
              <a:gdLst/>
              <a:ahLst/>
              <a:cxnLst/>
              <a:rect l="l" t="t" r="r" b="b"/>
              <a:pathLst>
                <a:path w="5534" h="4857" extrusionOk="0">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4335450" y="4374250"/>
              <a:ext cx="129475" cy="97300"/>
            </a:xfrm>
            <a:custGeom>
              <a:avLst/>
              <a:gdLst/>
              <a:ahLst/>
              <a:cxnLst/>
              <a:rect l="l" t="t" r="r" b="b"/>
              <a:pathLst>
                <a:path w="5179" h="3892" extrusionOk="0">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4359925" y="4366275"/>
              <a:ext cx="41875" cy="40150"/>
            </a:xfrm>
            <a:custGeom>
              <a:avLst/>
              <a:gdLst/>
              <a:ahLst/>
              <a:cxnLst/>
              <a:rect l="l" t="t" r="r" b="b"/>
              <a:pathLst>
                <a:path w="1675" h="1606" extrusionOk="0">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4404200" y="4401200"/>
              <a:ext cx="14525" cy="15550"/>
            </a:xfrm>
            <a:custGeom>
              <a:avLst/>
              <a:gdLst/>
              <a:ahLst/>
              <a:cxnLst/>
              <a:rect l="l" t="t" r="r" b="b"/>
              <a:pathLst>
                <a:path w="581" h="622" extrusionOk="0">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417400" y="4387600"/>
              <a:ext cx="23050" cy="17775"/>
            </a:xfrm>
            <a:custGeom>
              <a:avLst/>
              <a:gdLst/>
              <a:ahLst/>
              <a:cxnLst/>
              <a:rect l="l" t="t" r="r" b="b"/>
              <a:pathLst>
                <a:path w="922" h="711" extrusionOk="0">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4353000" y="4420800"/>
              <a:ext cx="22875" cy="17550"/>
            </a:xfrm>
            <a:custGeom>
              <a:avLst/>
              <a:gdLst/>
              <a:ahLst/>
              <a:cxnLst/>
              <a:rect l="l" t="t" r="r" b="b"/>
              <a:pathLst>
                <a:path w="915" h="702" extrusionOk="0">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4934;p62">
            <a:extLst>
              <a:ext uri="{FF2B5EF4-FFF2-40B4-BE49-F238E27FC236}">
                <a16:creationId xmlns:a16="http://schemas.microsoft.com/office/drawing/2014/main" id="{5F31B80F-2746-824A-A7DA-C03DED010B0C}"/>
              </a:ext>
            </a:extLst>
          </p:cNvPr>
          <p:cNvGrpSpPr/>
          <p:nvPr/>
        </p:nvGrpSpPr>
        <p:grpSpPr>
          <a:xfrm>
            <a:off x="2176971" y="2633567"/>
            <a:ext cx="6171477" cy="1048126"/>
            <a:chOff x="105739" y="461438"/>
            <a:chExt cx="4271995" cy="659282"/>
          </a:xfrm>
        </p:grpSpPr>
        <p:sp>
          <p:nvSpPr>
            <p:cNvPr id="100" name="Google Shape;4936;p62">
              <a:extLst>
                <a:ext uri="{FF2B5EF4-FFF2-40B4-BE49-F238E27FC236}">
                  <a16:creationId xmlns:a16="http://schemas.microsoft.com/office/drawing/2014/main" id="{36D59F5B-9495-0649-A27E-E3B2A0A7F3AA}"/>
                </a:ext>
              </a:extLst>
            </p:cNvPr>
            <p:cNvSpPr/>
            <p:nvPr/>
          </p:nvSpPr>
          <p:spPr>
            <a:xfrm>
              <a:off x="2255470" y="1047020"/>
              <a:ext cx="1060473" cy="72290"/>
            </a:xfrm>
            <a:prstGeom prst="rect">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4940;p62">
              <a:extLst>
                <a:ext uri="{FF2B5EF4-FFF2-40B4-BE49-F238E27FC236}">
                  <a16:creationId xmlns:a16="http://schemas.microsoft.com/office/drawing/2014/main" id="{C002A7BD-3438-EE44-9788-14C9122D3050}"/>
                </a:ext>
              </a:extLst>
            </p:cNvPr>
            <p:cNvGrpSpPr/>
            <p:nvPr/>
          </p:nvGrpSpPr>
          <p:grpSpPr>
            <a:xfrm>
              <a:off x="105739" y="461438"/>
              <a:ext cx="1089311" cy="657865"/>
              <a:chOff x="879345" y="1998075"/>
              <a:chExt cx="2011655" cy="1214900"/>
            </a:xfrm>
          </p:grpSpPr>
          <p:sp>
            <p:nvSpPr>
              <p:cNvPr id="96" name="Google Shape;4941;p62">
                <a:extLst>
                  <a:ext uri="{FF2B5EF4-FFF2-40B4-BE49-F238E27FC236}">
                    <a16:creationId xmlns:a16="http://schemas.microsoft.com/office/drawing/2014/main" id="{0EF24D8C-B219-274B-B6B2-8B3DBFD264DE}"/>
                  </a:ext>
                </a:extLst>
              </p:cNvPr>
              <p:cNvSpPr/>
              <p:nvPr/>
            </p:nvSpPr>
            <p:spPr>
              <a:xfrm>
                <a:off x="932600" y="3079475"/>
                <a:ext cx="1958400" cy="133500"/>
              </a:xfrm>
              <a:prstGeom prst="rect">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4942;p62">
                <a:extLst>
                  <a:ext uri="{FF2B5EF4-FFF2-40B4-BE49-F238E27FC236}">
                    <a16:creationId xmlns:a16="http://schemas.microsoft.com/office/drawing/2014/main" id="{9CDFA3DA-406B-2F40-BC91-6CA5A980D628}"/>
                  </a:ext>
                </a:extLst>
              </p:cNvPr>
              <p:cNvGrpSpPr/>
              <p:nvPr/>
            </p:nvGrpSpPr>
            <p:grpSpPr>
              <a:xfrm>
                <a:off x="879345" y="1998075"/>
                <a:ext cx="143352" cy="1213818"/>
                <a:chOff x="843895" y="1761710"/>
                <a:chExt cx="143352" cy="1213818"/>
              </a:xfrm>
            </p:grpSpPr>
            <p:cxnSp>
              <p:nvCxnSpPr>
                <p:cNvPr id="98" name="Google Shape;4943;p62">
                  <a:extLst>
                    <a:ext uri="{FF2B5EF4-FFF2-40B4-BE49-F238E27FC236}">
                      <a16:creationId xmlns:a16="http://schemas.microsoft.com/office/drawing/2014/main" id="{0DCABDC3-956B-9D43-8FE8-74422B8C8D4E}"/>
                    </a:ext>
                  </a:extLst>
                </p:cNvPr>
                <p:cNvCxnSpPr>
                  <a:cxnSpLocks/>
                </p:cNvCxnSpPr>
                <p:nvPr/>
              </p:nvCxnSpPr>
              <p:spPr>
                <a:xfrm flipH="1">
                  <a:off x="890161" y="1873051"/>
                  <a:ext cx="6989" cy="1102477"/>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99" name="Google Shape;4944;p62">
                  <a:extLst>
                    <a:ext uri="{FF2B5EF4-FFF2-40B4-BE49-F238E27FC236}">
                      <a16:creationId xmlns:a16="http://schemas.microsoft.com/office/drawing/2014/main" id="{9A50D494-C906-AC48-BE3B-69B917CD1CD7}"/>
                    </a:ext>
                  </a:extLst>
                </p:cNvPr>
                <p:cNvSpPr/>
                <p:nvPr/>
              </p:nvSpPr>
              <p:spPr>
                <a:xfrm flipH="1" flipV="1">
                  <a:off x="843895" y="1761710"/>
                  <a:ext cx="143352" cy="133502"/>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92" name="Google Shape;4946;p62">
              <a:extLst>
                <a:ext uri="{FF2B5EF4-FFF2-40B4-BE49-F238E27FC236}">
                  <a16:creationId xmlns:a16="http://schemas.microsoft.com/office/drawing/2014/main" id="{A147978B-E6D4-1143-9C11-F5E469BD7C9C}"/>
                </a:ext>
              </a:extLst>
            </p:cNvPr>
            <p:cNvSpPr/>
            <p:nvPr/>
          </p:nvSpPr>
          <p:spPr>
            <a:xfrm>
              <a:off x="1195024" y="1047024"/>
              <a:ext cx="1060474" cy="72290"/>
            </a:xfrm>
            <a:prstGeom prst="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51;p62">
              <a:extLst>
                <a:ext uri="{FF2B5EF4-FFF2-40B4-BE49-F238E27FC236}">
                  <a16:creationId xmlns:a16="http://schemas.microsoft.com/office/drawing/2014/main" id="{C74925E6-E1B6-714E-8A15-1178185E20D9}"/>
                </a:ext>
              </a:extLst>
            </p:cNvPr>
            <p:cNvSpPr/>
            <p:nvPr/>
          </p:nvSpPr>
          <p:spPr>
            <a:xfrm>
              <a:off x="3315917" y="1045948"/>
              <a:ext cx="1061817" cy="74772"/>
            </a:xfrm>
            <a:prstGeom prst="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4943;p62">
            <a:extLst>
              <a:ext uri="{FF2B5EF4-FFF2-40B4-BE49-F238E27FC236}">
                <a16:creationId xmlns:a16="http://schemas.microsoft.com/office/drawing/2014/main" id="{0CD906D4-76EC-9F4F-8053-749815E31EED}"/>
              </a:ext>
            </a:extLst>
          </p:cNvPr>
          <p:cNvCxnSpPr>
            <a:cxnSpLocks/>
          </p:cNvCxnSpPr>
          <p:nvPr/>
        </p:nvCxnSpPr>
        <p:spPr>
          <a:xfrm>
            <a:off x="5254907" y="2708266"/>
            <a:ext cx="6654" cy="950976"/>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07" name="Google Shape;4944;p62">
            <a:extLst>
              <a:ext uri="{FF2B5EF4-FFF2-40B4-BE49-F238E27FC236}">
                <a16:creationId xmlns:a16="http://schemas.microsoft.com/office/drawing/2014/main" id="{F2FD5402-4D4C-9B4E-9E05-BE3B046B1E12}"/>
              </a:ext>
            </a:extLst>
          </p:cNvPr>
          <p:cNvSpPr/>
          <p:nvPr/>
        </p:nvSpPr>
        <p:spPr>
          <a:xfrm flipH="1" flipV="1">
            <a:off x="5205490" y="2637077"/>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3" name="Google Shape;4943;p62">
            <a:extLst>
              <a:ext uri="{FF2B5EF4-FFF2-40B4-BE49-F238E27FC236}">
                <a16:creationId xmlns:a16="http://schemas.microsoft.com/office/drawing/2014/main" id="{9CE768E8-DD85-CE48-8AA4-1CB07DA167A6}"/>
              </a:ext>
            </a:extLst>
          </p:cNvPr>
          <p:cNvCxnSpPr>
            <a:cxnSpLocks/>
          </p:cNvCxnSpPr>
          <p:nvPr/>
        </p:nvCxnSpPr>
        <p:spPr>
          <a:xfrm flipH="1">
            <a:off x="3756094" y="3565450"/>
            <a:ext cx="1" cy="1314882"/>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14" name="Google Shape;4944;p62">
            <a:extLst>
              <a:ext uri="{FF2B5EF4-FFF2-40B4-BE49-F238E27FC236}">
                <a16:creationId xmlns:a16="http://schemas.microsoft.com/office/drawing/2014/main" id="{2D1461FE-CA02-FA44-B868-0DBCD6CB5FC2}"/>
              </a:ext>
            </a:extLst>
          </p:cNvPr>
          <p:cNvSpPr/>
          <p:nvPr/>
        </p:nvSpPr>
        <p:spPr>
          <a:xfrm flipH="1" flipV="1">
            <a:off x="3701747" y="4789088"/>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5" name="Google Shape;4943;p62">
            <a:extLst>
              <a:ext uri="{FF2B5EF4-FFF2-40B4-BE49-F238E27FC236}">
                <a16:creationId xmlns:a16="http://schemas.microsoft.com/office/drawing/2014/main" id="{267B8AB9-499D-FD45-9FB1-DEBA81D43D1A}"/>
              </a:ext>
            </a:extLst>
          </p:cNvPr>
          <p:cNvCxnSpPr>
            <a:cxnSpLocks/>
          </p:cNvCxnSpPr>
          <p:nvPr/>
        </p:nvCxnSpPr>
        <p:spPr>
          <a:xfrm flipH="1">
            <a:off x="6812249" y="3568253"/>
            <a:ext cx="1" cy="1314882"/>
          </a:xfrm>
          <a:prstGeom prst="straightConnector1">
            <a:avLst/>
          </a:prstGeom>
          <a:solidFill>
            <a:schemeClr val="accent4">
              <a:lumMod val="60000"/>
              <a:lumOff val="40000"/>
            </a:schemeClr>
          </a:solidFill>
          <a:ln w="9525" cap="flat" cmpd="sng">
            <a:solidFill>
              <a:schemeClr val="accent1"/>
            </a:solidFill>
            <a:prstDash val="solid"/>
            <a:round/>
            <a:headEnd type="none" w="sm" len="sm"/>
            <a:tailEnd type="none" w="sm" len="sm"/>
          </a:ln>
        </p:spPr>
      </p:cxnSp>
      <p:sp>
        <p:nvSpPr>
          <p:cNvPr id="116" name="Google Shape;4944;p62">
            <a:extLst>
              <a:ext uri="{FF2B5EF4-FFF2-40B4-BE49-F238E27FC236}">
                <a16:creationId xmlns:a16="http://schemas.microsoft.com/office/drawing/2014/main" id="{C2E48A53-C88F-2E4F-A252-FA0D493ACBA0}"/>
              </a:ext>
            </a:extLst>
          </p:cNvPr>
          <p:cNvSpPr/>
          <p:nvPr/>
        </p:nvSpPr>
        <p:spPr>
          <a:xfrm flipH="1" flipV="1">
            <a:off x="6754830" y="4787620"/>
            <a:ext cx="112140" cy="114928"/>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29;p34">
            <a:extLst>
              <a:ext uri="{FF2B5EF4-FFF2-40B4-BE49-F238E27FC236}">
                <a16:creationId xmlns:a16="http://schemas.microsoft.com/office/drawing/2014/main" id="{B822B3BE-D47B-0B49-AF25-58E292154B6F}"/>
              </a:ext>
            </a:extLst>
          </p:cNvPr>
          <p:cNvSpPr txBox="1">
            <a:spLocks/>
          </p:cNvSpPr>
          <p:nvPr/>
        </p:nvSpPr>
        <p:spPr>
          <a:xfrm>
            <a:off x="3821146" y="4265549"/>
            <a:ext cx="1202671"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Jan 20, 2020 </a:t>
            </a:r>
          </a:p>
          <a:p>
            <a:pPr marL="0" indent="0">
              <a:spcAft>
                <a:spcPts val="1600"/>
              </a:spcAft>
              <a:buFont typeface="Hind"/>
              <a:buNone/>
            </a:pPr>
            <a:r>
              <a:rPr lang="en-US" sz="1100" dirty="0"/>
              <a:t>First confirmed case in the US</a:t>
            </a:r>
          </a:p>
        </p:txBody>
      </p:sp>
      <p:sp>
        <p:nvSpPr>
          <p:cNvPr id="118" name="Google Shape;429;p34">
            <a:extLst>
              <a:ext uri="{FF2B5EF4-FFF2-40B4-BE49-F238E27FC236}">
                <a16:creationId xmlns:a16="http://schemas.microsoft.com/office/drawing/2014/main" id="{70639E8D-8347-3D43-808D-321FBA3E13F7}"/>
              </a:ext>
            </a:extLst>
          </p:cNvPr>
          <p:cNvSpPr txBox="1">
            <a:spLocks/>
          </p:cNvSpPr>
          <p:nvPr/>
        </p:nvSpPr>
        <p:spPr>
          <a:xfrm>
            <a:off x="5435569" y="2545899"/>
            <a:ext cx="1202671" cy="891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Jan 30, 2020 </a:t>
            </a:r>
          </a:p>
          <a:p>
            <a:pPr marL="0" indent="0">
              <a:spcAft>
                <a:spcPts val="1600"/>
              </a:spcAft>
              <a:buFont typeface="Hind"/>
              <a:buNone/>
            </a:pPr>
            <a:r>
              <a:rPr lang="en-US" sz="1100" dirty="0"/>
              <a:t>WHO declares global health emergency</a:t>
            </a:r>
          </a:p>
        </p:txBody>
      </p:sp>
      <p:sp>
        <p:nvSpPr>
          <p:cNvPr id="119" name="Google Shape;429;p34">
            <a:extLst>
              <a:ext uri="{FF2B5EF4-FFF2-40B4-BE49-F238E27FC236}">
                <a16:creationId xmlns:a16="http://schemas.microsoft.com/office/drawing/2014/main" id="{132C649A-D49C-3F4A-8753-75840E649210}"/>
              </a:ext>
            </a:extLst>
          </p:cNvPr>
          <p:cNvSpPr txBox="1">
            <a:spLocks/>
          </p:cNvSpPr>
          <p:nvPr/>
        </p:nvSpPr>
        <p:spPr>
          <a:xfrm>
            <a:off x="6873170" y="4089660"/>
            <a:ext cx="1332228" cy="952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Hind"/>
              <a:buChar char="●"/>
              <a:defRPr sz="1800" b="0" i="0" u="none" strike="noStrike" cap="none">
                <a:solidFill>
                  <a:schemeClr val="lt2"/>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600"/>
              </a:spcAft>
              <a:buFont typeface="Hind"/>
              <a:buNone/>
            </a:pPr>
            <a:r>
              <a:rPr lang="en-US" sz="1200" b="1" dirty="0"/>
              <a:t>Mar 16, 2020 </a:t>
            </a:r>
          </a:p>
          <a:p>
            <a:pPr marL="0" indent="0">
              <a:spcAft>
                <a:spcPts val="1600"/>
              </a:spcAft>
              <a:buFont typeface="Hind"/>
              <a:buNone/>
            </a:pPr>
            <a:r>
              <a:rPr lang="en-US" sz="1100" dirty="0"/>
              <a:t>Shelter in place starts in the San Francisco Bay Area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2643625" y="1069867"/>
            <a:ext cx="1457400" cy="971700"/>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OBJECTIVES</a:t>
            </a:r>
            <a:endParaRPr dirty="0"/>
          </a:p>
        </p:txBody>
      </p:sp>
      <p:sp>
        <p:nvSpPr>
          <p:cNvPr id="370" name="Google Shape;370;p33"/>
          <p:cNvSpPr txBox="1">
            <a:spLocks noGrp="1"/>
          </p:cNvSpPr>
          <p:nvPr>
            <p:ph type="subTitle" idx="2"/>
          </p:nvPr>
        </p:nvSpPr>
        <p:spPr>
          <a:xfrm flipH="1">
            <a:off x="1152945" y="1258500"/>
            <a:ext cx="1320156"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Flatten the Curve</a:t>
            </a:r>
            <a:endParaRPr dirty="0"/>
          </a:p>
        </p:txBody>
      </p:sp>
      <p:grpSp>
        <p:nvGrpSpPr>
          <p:cNvPr id="371" name="Google Shape;371;p33"/>
          <p:cNvGrpSpPr/>
          <p:nvPr/>
        </p:nvGrpSpPr>
        <p:grpSpPr>
          <a:xfrm flipH="1">
            <a:off x="4768933" y="1681698"/>
            <a:ext cx="1457400" cy="971700"/>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5" name="Google Shape;375;p33"/>
          <p:cNvGrpSpPr/>
          <p:nvPr/>
        </p:nvGrpSpPr>
        <p:grpSpPr>
          <a:xfrm>
            <a:off x="2643625" y="2749756"/>
            <a:ext cx="1457400" cy="971700"/>
            <a:chOff x="3600450" y="1186000"/>
            <a:chExt cx="1457400" cy="971700"/>
          </a:xfrm>
        </p:grpSpPr>
        <p:sp>
          <p:nvSpPr>
            <p:cNvPr id="376" name="Google Shape;376;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33"/>
            <p:cNvCxnSpPr>
              <a:stCxn id="376"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6397959" y="1854367"/>
            <a:ext cx="1990667"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Promote User Engagement</a:t>
            </a:r>
            <a:endParaRPr dirty="0"/>
          </a:p>
        </p:txBody>
      </p:sp>
      <p:sp>
        <p:nvSpPr>
          <p:cNvPr id="382" name="Google Shape;382;p33"/>
          <p:cNvSpPr txBox="1">
            <a:spLocks noGrp="1"/>
          </p:cNvSpPr>
          <p:nvPr>
            <p:ph type="subTitle" idx="7"/>
          </p:nvPr>
        </p:nvSpPr>
        <p:spPr>
          <a:xfrm flipH="1">
            <a:off x="924339" y="2940198"/>
            <a:ext cx="1548761" cy="568800"/>
          </a:xfrm>
          <a:prstGeom prst="rect">
            <a:avLst/>
          </a:prstGeom>
        </p:spPr>
        <p:txBody>
          <a:bodyPr spcFirstLastPara="1" wrap="square" lIns="91425" tIns="91425" rIns="91425" bIns="91425" anchor="ctr" anchorCtr="0">
            <a:noAutofit/>
          </a:bodyPr>
          <a:lstStyle/>
          <a:p>
            <a:pPr marL="0" indent="0"/>
            <a:r>
              <a:rPr lang="en-US" dirty="0"/>
              <a:t>Social Responsibility</a:t>
            </a:r>
          </a:p>
        </p:txBody>
      </p:sp>
      <p:grpSp>
        <p:nvGrpSpPr>
          <p:cNvPr id="24" name="Google Shape;371;p33">
            <a:extLst>
              <a:ext uri="{FF2B5EF4-FFF2-40B4-BE49-F238E27FC236}">
                <a16:creationId xmlns:a16="http://schemas.microsoft.com/office/drawing/2014/main" id="{FDFC660B-216E-3B41-ADB3-AEDFEA3CD35F}"/>
              </a:ext>
            </a:extLst>
          </p:cNvPr>
          <p:cNvGrpSpPr/>
          <p:nvPr/>
        </p:nvGrpSpPr>
        <p:grpSpPr>
          <a:xfrm flipH="1">
            <a:off x="4768933" y="3549314"/>
            <a:ext cx="1457400" cy="971700"/>
            <a:chOff x="3600450" y="1186000"/>
            <a:chExt cx="1457400" cy="971700"/>
          </a:xfrm>
        </p:grpSpPr>
        <p:sp>
          <p:nvSpPr>
            <p:cNvPr id="25" name="Google Shape;372;p33">
              <a:extLst>
                <a:ext uri="{FF2B5EF4-FFF2-40B4-BE49-F238E27FC236}">
                  <a16:creationId xmlns:a16="http://schemas.microsoft.com/office/drawing/2014/main" id="{D2D01498-D15F-8744-994F-0A2C50A9A05B}"/>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373;p33">
              <a:extLst>
                <a:ext uri="{FF2B5EF4-FFF2-40B4-BE49-F238E27FC236}">
                  <a16:creationId xmlns:a16="http://schemas.microsoft.com/office/drawing/2014/main" id="{DECF4CD9-3A32-D74C-8FE1-A3219F7F2815}"/>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374;p33">
              <a:extLst>
                <a:ext uri="{FF2B5EF4-FFF2-40B4-BE49-F238E27FC236}">
                  <a16:creationId xmlns:a16="http://schemas.microsoft.com/office/drawing/2014/main" id="{4FC45071-3D2A-1244-9A11-F878B14D8103}"/>
                </a:ext>
              </a:extLst>
            </p:cNvPr>
            <p:cNvCxnSpPr>
              <a:stCxn id="25"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29" name="Google Shape;380;p33">
            <a:extLst>
              <a:ext uri="{FF2B5EF4-FFF2-40B4-BE49-F238E27FC236}">
                <a16:creationId xmlns:a16="http://schemas.microsoft.com/office/drawing/2014/main" id="{0092E14D-C74E-D24A-9539-D43B9EC50C92}"/>
              </a:ext>
            </a:extLst>
          </p:cNvPr>
          <p:cNvSpPr txBox="1">
            <a:spLocks/>
          </p:cNvSpPr>
          <p:nvPr/>
        </p:nvSpPr>
        <p:spPr>
          <a:xfrm flipH="1">
            <a:off x="6397959" y="3757972"/>
            <a:ext cx="1593101"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Improve Brand Image</a:t>
            </a:r>
          </a:p>
        </p:txBody>
      </p:sp>
      <p:pic>
        <p:nvPicPr>
          <p:cNvPr id="14" name="Picture 13">
            <a:extLst>
              <a:ext uri="{FF2B5EF4-FFF2-40B4-BE49-F238E27FC236}">
                <a16:creationId xmlns:a16="http://schemas.microsoft.com/office/drawing/2014/main" id="{E3D3E7E7-FA36-7947-81C7-941D64E5C3BA}"/>
              </a:ext>
            </a:extLst>
          </p:cNvPr>
          <p:cNvPicPr>
            <a:picLocks noChangeAspect="1"/>
          </p:cNvPicPr>
          <p:nvPr/>
        </p:nvPicPr>
        <p:blipFill>
          <a:blip r:embed="rId3">
            <a:duotone>
              <a:schemeClr val="accent2">
                <a:shade val="45000"/>
                <a:satMod val="135000"/>
              </a:schemeClr>
              <a:prstClr val="white"/>
            </a:duotone>
          </a:blip>
          <a:stretch>
            <a:fillRect/>
          </a:stretch>
        </p:blipFill>
        <p:spPr>
          <a:xfrm>
            <a:off x="4759409" y="1687222"/>
            <a:ext cx="960651" cy="960651"/>
          </a:xfrm>
          <a:prstGeom prst="rect">
            <a:avLst/>
          </a:prstGeom>
        </p:spPr>
      </p:pic>
      <p:pic>
        <p:nvPicPr>
          <p:cNvPr id="15" name="Picture 14">
            <a:extLst>
              <a:ext uri="{FF2B5EF4-FFF2-40B4-BE49-F238E27FC236}">
                <a16:creationId xmlns:a16="http://schemas.microsoft.com/office/drawing/2014/main" id="{B550C18E-CCA9-F649-9D29-E8A6DA0F8C49}"/>
              </a:ext>
            </a:extLst>
          </p:cNvPr>
          <p:cNvPicPr>
            <a:picLocks noChangeAspect="1"/>
          </p:cNvPicPr>
          <p:nvPr/>
        </p:nvPicPr>
        <p:blipFill>
          <a:blip r:embed="rId4">
            <a:duotone>
              <a:schemeClr val="bg2">
                <a:shade val="45000"/>
                <a:satMod val="135000"/>
              </a:schemeClr>
              <a:prstClr val="white"/>
            </a:duotone>
          </a:blip>
          <a:stretch>
            <a:fillRect/>
          </a:stretch>
        </p:blipFill>
        <p:spPr>
          <a:xfrm>
            <a:off x="3258052" y="2839984"/>
            <a:ext cx="791244" cy="791244"/>
          </a:xfrm>
          <a:prstGeom prst="rect">
            <a:avLst/>
          </a:prstGeom>
        </p:spPr>
      </p:pic>
      <p:pic>
        <p:nvPicPr>
          <p:cNvPr id="20" name="Picture 19">
            <a:extLst>
              <a:ext uri="{FF2B5EF4-FFF2-40B4-BE49-F238E27FC236}">
                <a16:creationId xmlns:a16="http://schemas.microsoft.com/office/drawing/2014/main" id="{ECCB2FEA-82BB-2B45-AFC9-F65E9A5BA08A}"/>
              </a:ext>
            </a:extLst>
          </p:cNvPr>
          <p:cNvPicPr>
            <a:picLocks noChangeAspect="1"/>
          </p:cNvPicPr>
          <p:nvPr/>
        </p:nvPicPr>
        <p:blipFill>
          <a:blip r:embed="rId5">
            <a:duotone>
              <a:schemeClr val="bg2">
                <a:shade val="45000"/>
                <a:satMod val="135000"/>
              </a:schemeClr>
              <a:prstClr val="white"/>
            </a:duotone>
          </a:blip>
          <a:stretch>
            <a:fillRect/>
          </a:stretch>
        </p:blipFill>
        <p:spPr>
          <a:xfrm>
            <a:off x="4891746" y="3692806"/>
            <a:ext cx="726073" cy="726073"/>
          </a:xfrm>
          <a:prstGeom prst="rect">
            <a:avLst/>
          </a:prstGeom>
        </p:spPr>
      </p:pic>
      <p:pic>
        <p:nvPicPr>
          <p:cNvPr id="33" name="Picture 32">
            <a:extLst>
              <a:ext uri="{FF2B5EF4-FFF2-40B4-BE49-F238E27FC236}">
                <a16:creationId xmlns:a16="http://schemas.microsoft.com/office/drawing/2014/main" id="{0234690E-8304-0044-AC54-7B1209A5ACEF}"/>
              </a:ext>
            </a:extLst>
          </p:cNvPr>
          <p:cNvPicPr>
            <a:picLocks noChangeAspect="1"/>
          </p:cNvPicPr>
          <p:nvPr/>
        </p:nvPicPr>
        <p:blipFill>
          <a:blip r:embed="rId6">
            <a:duotone>
              <a:schemeClr val="accent2">
                <a:shade val="45000"/>
                <a:satMod val="135000"/>
              </a:schemeClr>
              <a:prstClr val="white"/>
            </a:duotone>
          </a:blip>
          <a:stretch>
            <a:fillRect/>
          </a:stretch>
        </p:blipFill>
        <p:spPr>
          <a:xfrm>
            <a:off x="3357076" y="1232372"/>
            <a:ext cx="593195" cy="593195"/>
          </a:xfrm>
          <a:prstGeom prst="rect">
            <a:avLst/>
          </a:prstGeom>
        </p:spPr>
      </p:pic>
    </p:spTree>
    <p:extLst>
      <p:ext uri="{BB962C8B-B14F-4D97-AF65-F5344CB8AC3E}">
        <p14:creationId xmlns:p14="http://schemas.microsoft.com/office/powerpoint/2010/main" val="337924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44"/>
          <p:cNvSpPr/>
          <p:nvPr/>
        </p:nvSpPr>
        <p:spPr>
          <a:xfrm>
            <a:off x="4980750" y="1128976"/>
            <a:ext cx="1828800" cy="18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1" name="Google Shape;911;p44"/>
          <p:cNvSpPr txBox="1">
            <a:spLocks noGrp="1"/>
          </p:cNvSpPr>
          <p:nvPr>
            <p:ph type="title"/>
          </p:nvPr>
        </p:nvSpPr>
        <p:spPr>
          <a:xfrm>
            <a:off x="1440272" y="1280502"/>
            <a:ext cx="2642954" cy="11218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430M</a:t>
            </a:r>
            <a:endParaRPr sz="7200" dirty="0"/>
          </a:p>
        </p:txBody>
      </p:sp>
      <p:sp>
        <p:nvSpPr>
          <p:cNvPr id="912" name="Google Shape;912;p44"/>
          <p:cNvSpPr txBox="1">
            <a:spLocks noGrp="1"/>
          </p:cNvSpPr>
          <p:nvPr>
            <p:ph type="subTitle" idx="1"/>
          </p:nvPr>
        </p:nvSpPr>
        <p:spPr>
          <a:xfrm flipH="1">
            <a:off x="1775157" y="2300052"/>
            <a:ext cx="1943525" cy="3550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Monthly Active Users</a:t>
            </a:r>
            <a:endParaRPr sz="1400" dirty="0"/>
          </a:p>
        </p:txBody>
      </p:sp>
      <p:sp>
        <p:nvSpPr>
          <p:cNvPr id="913" name="Google Shape;913;p44"/>
          <p:cNvSpPr txBox="1">
            <a:spLocks noGrp="1"/>
          </p:cNvSpPr>
          <p:nvPr>
            <p:ph type="title" idx="2"/>
          </p:nvPr>
        </p:nvSpPr>
        <p:spPr>
          <a:xfrm>
            <a:off x="4572000" y="1422317"/>
            <a:ext cx="2646300" cy="10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1.7B</a:t>
            </a:r>
            <a:endParaRPr dirty="0"/>
          </a:p>
        </p:txBody>
      </p:sp>
      <p:sp>
        <p:nvSpPr>
          <p:cNvPr id="914" name="Google Shape;914;p44"/>
          <p:cNvSpPr txBox="1">
            <a:spLocks noGrp="1"/>
          </p:cNvSpPr>
          <p:nvPr>
            <p:ph type="subTitle" idx="3"/>
          </p:nvPr>
        </p:nvSpPr>
        <p:spPr>
          <a:xfrm flipH="1">
            <a:off x="5203350" y="2259619"/>
            <a:ext cx="1383600" cy="276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Comments</a:t>
            </a:r>
            <a:endParaRPr sz="1400" dirty="0"/>
          </a:p>
        </p:txBody>
      </p:sp>
      <p:sp>
        <p:nvSpPr>
          <p:cNvPr id="8" name="Google Shape;547;p36">
            <a:extLst>
              <a:ext uri="{FF2B5EF4-FFF2-40B4-BE49-F238E27FC236}">
                <a16:creationId xmlns:a16="http://schemas.microsoft.com/office/drawing/2014/main" id="{9304A067-BF26-FE46-A307-F5BAC13C1647}"/>
              </a:ext>
            </a:extLst>
          </p:cNvPr>
          <p:cNvSpPr txBox="1">
            <a:spLocks/>
          </p:cNvSpPr>
          <p:nvPr/>
        </p:nvSpPr>
        <p:spPr>
          <a:xfrm>
            <a:off x="2912166" y="217325"/>
            <a:ext cx="2554357"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3000" dirty="0"/>
              <a:t>ABOUT REDDIT</a:t>
            </a:r>
          </a:p>
        </p:txBody>
      </p:sp>
      <p:sp>
        <p:nvSpPr>
          <p:cNvPr id="9" name="Google Shape;911;p44">
            <a:extLst>
              <a:ext uri="{FF2B5EF4-FFF2-40B4-BE49-F238E27FC236}">
                <a16:creationId xmlns:a16="http://schemas.microsoft.com/office/drawing/2014/main" id="{CA2902BA-4292-1B44-8E3C-C16B91A9F06D}"/>
              </a:ext>
            </a:extLst>
          </p:cNvPr>
          <p:cNvSpPr txBox="1">
            <a:spLocks/>
          </p:cNvSpPr>
          <p:nvPr/>
        </p:nvSpPr>
        <p:spPr>
          <a:xfrm>
            <a:off x="3123298" y="3113728"/>
            <a:ext cx="2642954" cy="1121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7200" dirty="0"/>
              <a:t>30%</a:t>
            </a:r>
          </a:p>
        </p:txBody>
      </p:sp>
      <p:sp>
        <p:nvSpPr>
          <p:cNvPr id="10" name="Google Shape;912;p44">
            <a:extLst>
              <a:ext uri="{FF2B5EF4-FFF2-40B4-BE49-F238E27FC236}">
                <a16:creationId xmlns:a16="http://schemas.microsoft.com/office/drawing/2014/main" id="{7E678AC9-1175-1449-ABDA-10E753D5C874}"/>
              </a:ext>
            </a:extLst>
          </p:cNvPr>
          <p:cNvSpPr txBox="1">
            <a:spLocks/>
          </p:cNvSpPr>
          <p:nvPr/>
        </p:nvSpPr>
        <p:spPr>
          <a:xfrm flipH="1">
            <a:off x="3458183" y="4133278"/>
            <a:ext cx="1943525" cy="355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a:buNone/>
              <a:defRPr sz="1800" b="0" i="0" u="none" strike="noStrike" cap="none">
                <a:solidFill>
                  <a:schemeClr val="lt2"/>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sz="1400" dirty="0"/>
              <a:t>Growth in Userbase</a:t>
            </a:r>
          </a:p>
        </p:txBody>
      </p:sp>
      <p:sp>
        <p:nvSpPr>
          <p:cNvPr id="13" name="Google Shape;911;p44">
            <a:extLst>
              <a:ext uri="{FF2B5EF4-FFF2-40B4-BE49-F238E27FC236}">
                <a16:creationId xmlns:a16="http://schemas.microsoft.com/office/drawing/2014/main" id="{27D24AEA-DF9C-FD4A-A44E-AD4993D7F764}"/>
              </a:ext>
            </a:extLst>
          </p:cNvPr>
          <p:cNvSpPr txBox="1">
            <a:spLocks/>
          </p:cNvSpPr>
          <p:nvPr/>
        </p:nvSpPr>
        <p:spPr>
          <a:xfrm>
            <a:off x="6224459" y="3113728"/>
            <a:ext cx="2642954" cy="1121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2000"/>
              <a:buFont typeface="Pathway Gothic One"/>
              <a:buNone/>
              <a:defRPr sz="12000" b="0" i="0" u="none" strike="noStrike" cap="none">
                <a:solidFill>
                  <a:schemeClr val="dk1"/>
                </a:solidFill>
                <a:latin typeface="Pathway Gothic One"/>
                <a:ea typeface="Pathway Gothic One"/>
                <a:cs typeface="Pathway Gothic One"/>
                <a:sym typeface="Pathway Gothic One"/>
              </a:defRPr>
            </a:lvl9pPr>
          </a:lstStyle>
          <a:p>
            <a:r>
              <a:rPr lang="en-US" sz="7200" dirty="0"/>
              <a:t>199M</a:t>
            </a:r>
          </a:p>
        </p:txBody>
      </p:sp>
      <p:sp>
        <p:nvSpPr>
          <p:cNvPr id="14" name="Google Shape;912;p44">
            <a:extLst>
              <a:ext uri="{FF2B5EF4-FFF2-40B4-BE49-F238E27FC236}">
                <a16:creationId xmlns:a16="http://schemas.microsoft.com/office/drawing/2014/main" id="{27DC14AA-0405-6841-A92B-48F5BBA8E614}"/>
              </a:ext>
            </a:extLst>
          </p:cNvPr>
          <p:cNvSpPr txBox="1">
            <a:spLocks/>
          </p:cNvSpPr>
          <p:nvPr/>
        </p:nvSpPr>
        <p:spPr>
          <a:xfrm flipH="1">
            <a:off x="6559344" y="4133278"/>
            <a:ext cx="1943525" cy="355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a:buNone/>
              <a:defRPr sz="1800" b="0" i="0" u="none" strike="noStrike" cap="none">
                <a:solidFill>
                  <a:schemeClr val="lt2"/>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sz="1400" dirty="0"/>
              <a:t>Posts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3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METHOD</a:t>
            </a:r>
            <a:endParaRPr dirty="0"/>
          </a:p>
        </p:txBody>
      </p:sp>
      <p:sp>
        <p:nvSpPr>
          <p:cNvPr id="554" name="Google Shape;554;p36"/>
          <p:cNvSpPr txBox="1">
            <a:spLocks noGrp="1"/>
          </p:cNvSpPr>
          <p:nvPr>
            <p:ph type="subTitle" idx="4294967295"/>
          </p:nvPr>
        </p:nvSpPr>
        <p:spPr>
          <a:xfrm flipH="1">
            <a:off x="6771345" y="3714354"/>
            <a:ext cx="1731600" cy="87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lt2"/>
                </a:solidFill>
              </a:rPr>
              <a:t>Clustered text into </a:t>
            </a:r>
            <a:r>
              <a:rPr lang="en-US" altLang="zh-CN" sz="1400" dirty="0">
                <a:solidFill>
                  <a:schemeClr val="lt2"/>
                </a:solidFill>
              </a:rPr>
              <a:t>20</a:t>
            </a:r>
            <a:r>
              <a:rPr lang="zh-CN" altLang="en-US" sz="1400" dirty="0">
                <a:solidFill>
                  <a:schemeClr val="lt2"/>
                </a:solidFill>
              </a:rPr>
              <a:t> </a:t>
            </a:r>
            <a:r>
              <a:rPr lang="en" sz="1400" dirty="0">
                <a:solidFill>
                  <a:schemeClr val="lt2"/>
                </a:solidFill>
              </a:rPr>
              <a:t>different topics</a:t>
            </a:r>
            <a:endParaRPr sz="1400" dirty="0">
              <a:solidFill>
                <a:schemeClr val="lt2"/>
              </a:solidFill>
            </a:endParaRPr>
          </a:p>
        </p:txBody>
      </p:sp>
      <p:sp>
        <p:nvSpPr>
          <p:cNvPr id="559" name="Google Shape;559;p36"/>
          <p:cNvSpPr txBox="1">
            <a:spLocks noGrp="1"/>
          </p:cNvSpPr>
          <p:nvPr>
            <p:ph type="ctrTitle" idx="4294967295"/>
          </p:nvPr>
        </p:nvSpPr>
        <p:spPr>
          <a:xfrm flipH="1">
            <a:off x="5565148" y="1612825"/>
            <a:ext cx="518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02</a:t>
            </a:r>
            <a:endParaRPr sz="2400" dirty="0">
              <a:solidFill>
                <a:schemeClr val="lt1"/>
              </a:solidFill>
            </a:endParaRPr>
          </a:p>
        </p:txBody>
      </p:sp>
      <p:grpSp>
        <p:nvGrpSpPr>
          <p:cNvPr id="36" name="Google Shape;5033;p62">
            <a:extLst>
              <a:ext uri="{FF2B5EF4-FFF2-40B4-BE49-F238E27FC236}">
                <a16:creationId xmlns:a16="http://schemas.microsoft.com/office/drawing/2014/main" id="{0C5C44C8-B1B5-8248-BF74-49EDF272C5C5}"/>
              </a:ext>
            </a:extLst>
          </p:cNvPr>
          <p:cNvGrpSpPr/>
          <p:nvPr/>
        </p:nvGrpSpPr>
        <p:grpSpPr>
          <a:xfrm>
            <a:off x="974908" y="1101750"/>
            <a:ext cx="7451226" cy="2359756"/>
            <a:chOff x="5194708" y="3484366"/>
            <a:chExt cx="3148148" cy="987304"/>
          </a:xfrm>
        </p:grpSpPr>
        <p:grpSp>
          <p:nvGrpSpPr>
            <p:cNvPr id="37" name="Google Shape;5034;p62">
              <a:extLst>
                <a:ext uri="{FF2B5EF4-FFF2-40B4-BE49-F238E27FC236}">
                  <a16:creationId xmlns:a16="http://schemas.microsoft.com/office/drawing/2014/main" id="{5F74B19A-3C67-EA49-85B7-22B0D832BA59}"/>
                </a:ext>
              </a:extLst>
            </p:cNvPr>
            <p:cNvGrpSpPr/>
            <p:nvPr/>
          </p:nvGrpSpPr>
          <p:grpSpPr>
            <a:xfrm>
              <a:off x="7531521" y="3484366"/>
              <a:ext cx="811335" cy="987304"/>
              <a:chOff x="3379425" y="1617275"/>
              <a:chExt cx="1090650" cy="1327200"/>
            </a:xfrm>
          </p:grpSpPr>
          <p:sp>
            <p:nvSpPr>
              <p:cNvPr id="50" name="Google Shape;5035;p62">
                <a:extLst>
                  <a:ext uri="{FF2B5EF4-FFF2-40B4-BE49-F238E27FC236}">
                    <a16:creationId xmlns:a16="http://schemas.microsoft.com/office/drawing/2014/main" id="{3A8C327A-65FB-2D4C-84B7-8EEA01D21C23}"/>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36;p62">
                <a:extLst>
                  <a:ext uri="{FF2B5EF4-FFF2-40B4-BE49-F238E27FC236}">
                    <a16:creationId xmlns:a16="http://schemas.microsoft.com/office/drawing/2014/main" id="{D5DE990B-92A1-2E4F-9035-AF2C5E44AE21}"/>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37;p62">
                <a:extLst>
                  <a:ext uri="{FF2B5EF4-FFF2-40B4-BE49-F238E27FC236}">
                    <a16:creationId xmlns:a16="http://schemas.microsoft.com/office/drawing/2014/main" id="{6371A3DE-AA2B-5E41-9B9F-1B5838F34B6A}"/>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038;p62">
              <a:extLst>
                <a:ext uri="{FF2B5EF4-FFF2-40B4-BE49-F238E27FC236}">
                  <a16:creationId xmlns:a16="http://schemas.microsoft.com/office/drawing/2014/main" id="{54289236-64A0-5349-83DB-A3131CE8EF72}"/>
                </a:ext>
              </a:extLst>
            </p:cNvPr>
            <p:cNvGrpSpPr/>
            <p:nvPr/>
          </p:nvGrpSpPr>
          <p:grpSpPr>
            <a:xfrm>
              <a:off x="6752546" y="3484366"/>
              <a:ext cx="811428" cy="987304"/>
              <a:chOff x="2332275" y="1617275"/>
              <a:chExt cx="1090775" cy="1327200"/>
            </a:xfrm>
          </p:grpSpPr>
          <p:sp>
            <p:nvSpPr>
              <p:cNvPr id="47" name="Google Shape;5039;p62">
                <a:extLst>
                  <a:ext uri="{FF2B5EF4-FFF2-40B4-BE49-F238E27FC236}">
                    <a16:creationId xmlns:a16="http://schemas.microsoft.com/office/drawing/2014/main" id="{67BF6709-6D37-194D-9DDD-9EF24B87B1E8}"/>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40;p62">
                <a:extLst>
                  <a:ext uri="{FF2B5EF4-FFF2-40B4-BE49-F238E27FC236}">
                    <a16:creationId xmlns:a16="http://schemas.microsoft.com/office/drawing/2014/main" id="{5DE18AE2-6340-DA4B-98E1-8C06A996AF09}"/>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41;p62">
                <a:extLst>
                  <a:ext uri="{FF2B5EF4-FFF2-40B4-BE49-F238E27FC236}">
                    <a16:creationId xmlns:a16="http://schemas.microsoft.com/office/drawing/2014/main" id="{25E03549-FE72-4640-A3D8-71919E02BAC3}"/>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5042;p62">
              <a:extLst>
                <a:ext uri="{FF2B5EF4-FFF2-40B4-BE49-F238E27FC236}">
                  <a16:creationId xmlns:a16="http://schemas.microsoft.com/office/drawing/2014/main" id="{2C717194-B1E9-2246-B120-683B7AEEA157}"/>
                </a:ext>
              </a:extLst>
            </p:cNvPr>
            <p:cNvGrpSpPr/>
            <p:nvPr/>
          </p:nvGrpSpPr>
          <p:grpSpPr>
            <a:xfrm>
              <a:off x="5973664" y="3484366"/>
              <a:ext cx="811335" cy="987304"/>
              <a:chOff x="1285250" y="1617275"/>
              <a:chExt cx="1090650" cy="1327200"/>
            </a:xfrm>
          </p:grpSpPr>
          <p:sp>
            <p:nvSpPr>
              <p:cNvPr id="44" name="Google Shape;5043;p62">
                <a:extLst>
                  <a:ext uri="{FF2B5EF4-FFF2-40B4-BE49-F238E27FC236}">
                    <a16:creationId xmlns:a16="http://schemas.microsoft.com/office/drawing/2014/main" id="{8BEF9CD6-2F3E-9143-B208-A5FB1C197519}"/>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44;p62">
                <a:extLst>
                  <a:ext uri="{FF2B5EF4-FFF2-40B4-BE49-F238E27FC236}">
                    <a16:creationId xmlns:a16="http://schemas.microsoft.com/office/drawing/2014/main" id="{C3A1DDA6-FB88-E445-8FF5-67E3DDCA8C1F}"/>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45;p62">
                <a:extLst>
                  <a:ext uri="{FF2B5EF4-FFF2-40B4-BE49-F238E27FC236}">
                    <a16:creationId xmlns:a16="http://schemas.microsoft.com/office/drawing/2014/main" id="{67D8DAF5-8923-A042-BCFE-D34CFB15FB00}"/>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046;p62">
              <a:extLst>
                <a:ext uri="{FF2B5EF4-FFF2-40B4-BE49-F238E27FC236}">
                  <a16:creationId xmlns:a16="http://schemas.microsoft.com/office/drawing/2014/main" id="{2F3FE910-34FE-0C43-9A66-19EBD67AE431}"/>
                </a:ext>
              </a:extLst>
            </p:cNvPr>
            <p:cNvGrpSpPr/>
            <p:nvPr/>
          </p:nvGrpSpPr>
          <p:grpSpPr>
            <a:xfrm>
              <a:off x="5194708" y="3484366"/>
              <a:ext cx="811409" cy="987304"/>
              <a:chOff x="238125" y="1617275"/>
              <a:chExt cx="1090750" cy="1327200"/>
            </a:xfrm>
          </p:grpSpPr>
          <p:sp>
            <p:nvSpPr>
              <p:cNvPr id="41" name="Google Shape;5047;p62">
                <a:extLst>
                  <a:ext uri="{FF2B5EF4-FFF2-40B4-BE49-F238E27FC236}">
                    <a16:creationId xmlns:a16="http://schemas.microsoft.com/office/drawing/2014/main" id="{F34E4427-9954-5E40-9E2C-E2C1F010697F}"/>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48;p62">
                <a:extLst>
                  <a:ext uri="{FF2B5EF4-FFF2-40B4-BE49-F238E27FC236}">
                    <a16:creationId xmlns:a16="http://schemas.microsoft.com/office/drawing/2014/main" id="{50A1AAE8-B84C-6A44-9AD8-169CA3FEDD8B}"/>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9;p62">
                <a:extLst>
                  <a:ext uri="{FF2B5EF4-FFF2-40B4-BE49-F238E27FC236}">
                    <a16:creationId xmlns:a16="http://schemas.microsoft.com/office/drawing/2014/main" id="{CE26D3E2-BC4F-1546-BE4B-845657B15656}"/>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49" name="Google Shape;549;p36"/>
          <p:cNvSpPr txBox="1">
            <a:spLocks noGrp="1"/>
          </p:cNvSpPr>
          <p:nvPr>
            <p:ph type="ctrTitle" idx="4294967295"/>
          </p:nvPr>
        </p:nvSpPr>
        <p:spPr>
          <a:xfrm flipH="1">
            <a:off x="1550924" y="1782414"/>
            <a:ext cx="71947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bg2"/>
                </a:solidFill>
              </a:rPr>
              <a:t>1. API</a:t>
            </a:r>
            <a:endParaRPr sz="2400" dirty="0">
              <a:solidFill>
                <a:schemeClr val="bg2"/>
              </a:solidFill>
            </a:endParaRPr>
          </a:p>
        </p:txBody>
      </p:sp>
      <p:sp>
        <p:nvSpPr>
          <p:cNvPr id="53" name="Google Shape;549;p36">
            <a:extLst>
              <a:ext uri="{FF2B5EF4-FFF2-40B4-BE49-F238E27FC236}">
                <a16:creationId xmlns:a16="http://schemas.microsoft.com/office/drawing/2014/main" id="{22ADB8DD-B76F-5441-AF71-78FB22F864FA}"/>
              </a:ext>
            </a:extLst>
          </p:cNvPr>
          <p:cNvSpPr txBox="1">
            <a:spLocks/>
          </p:cNvSpPr>
          <p:nvPr/>
        </p:nvSpPr>
        <p:spPr>
          <a:xfrm flipH="1">
            <a:off x="3045530" y="1782414"/>
            <a:ext cx="136425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2. Database</a:t>
            </a:r>
          </a:p>
        </p:txBody>
      </p:sp>
      <p:sp>
        <p:nvSpPr>
          <p:cNvPr id="54" name="Google Shape;549;p36">
            <a:extLst>
              <a:ext uri="{FF2B5EF4-FFF2-40B4-BE49-F238E27FC236}">
                <a16:creationId xmlns:a16="http://schemas.microsoft.com/office/drawing/2014/main" id="{A7278136-E53F-2946-8C4D-A3BE79F8A31E}"/>
              </a:ext>
            </a:extLst>
          </p:cNvPr>
          <p:cNvSpPr txBox="1">
            <a:spLocks/>
          </p:cNvSpPr>
          <p:nvPr/>
        </p:nvSpPr>
        <p:spPr>
          <a:xfrm flipH="1">
            <a:off x="5152931" y="1782414"/>
            <a:ext cx="8916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3. NLTK</a:t>
            </a:r>
          </a:p>
        </p:txBody>
      </p:sp>
      <p:sp>
        <p:nvSpPr>
          <p:cNvPr id="55" name="Google Shape;549;p36">
            <a:extLst>
              <a:ext uri="{FF2B5EF4-FFF2-40B4-BE49-F238E27FC236}">
                <a16:creationId xmlns:a16="http://schemas.microsoft.com/office/drawing/2014/main" id="{3F8A25E4-B620-E841-B3D5-6C35D0C1622D}"/>
              </a:ext>
            </a:extLst>
          </p:cNvPr>
          <p:cNvSpPr txBox="1">
            <a:spLocks/>
          </p:cNvSpPr>
          <p:nvPr/>
        </p:nvSpPr>
        <p:spPr>
          <a:xfrm flipH="1">
            <a:off x="6968554" y="1782414"/>
            <a:ext cx="83858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4. LDA</a:t>
            </a:r>
          </a:p>
        </p:txBody>
      </p:sp>
      <p:sp>
        <p:nvSpPr>
          <p:cNvPr id="56" name="Google Shape;554;p36">
            <a:extLst>
              <a:ext uri="{FF2B5EF4-FFF2-40B4-BE49-F238E27FC236}">
                <a16:creationId xmlns:a16="http://schemas.microsoft.com/office/drawing/2014/main" id="{F3C8B948-82CE-BF45-BA9E-F3EC35F1D39B}"/>
              </a:ext>
            </a:extLst>
          </p:cNvPr>
          <p:cNvSpPr txBox="1">
            <a:spLocks/>
          </p:cNvSpPr>
          <p:nvPr/>
        </p:nvSpPr>
        <p:spPr>
          <a:xfrm flipH="1">
            <a:off x="3007304" y="3710584"/>
            <a:ext cx="1654789"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Font typeface="Hind"/>
              <a:buNone/>
            </a:pPr>
            <a:r>
              <a:rPr lang="en-US" sz="1400" dirty="0">
                <a:solidFill>
                  <a:schemeClr val="lt2"/>
                </a:solidFill>
              </a:rPr>
              <a:t>Created a database containing 560K comments</a:t>
            </a:r>
          </a:p>
        </p:txBody>
      </p:sp>
      <p:sp>
        <p:nvSpPr>
          <p:cNvPr id="57" name="Google Shape;554;p36">
            <a:extLst>
              <a:ext uri="{FF2B5EF4-FFF2-40B4-BE49-F238E27FC236}">
                <a16:creationId xmlns:a16="http://schemas.microsoft.com/office/drawing/2014/main" id="{DD3290F5-BFFB-D84A-9068-F8EB20636CF8}"/>
              </a:ext>
            </a:extLst>
          </p:cNvPr>
          <p:cNvSpPr txBox="1">
            <a:spLocks/>
          </p:cNvSpPr>
          <p:nvPr/>
        </p:nvSpPr>
        <p:spPr>
          <a:xfrm flipH="1">
            <a:off x="4990940" y="3698522"/>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Font typeface="Hind"/>
              <a:buNone/>
            </a:pPr>
            <a:r>
              <a:rPr lang="en-US" sz="1400" dirty="0">
                <a:solidFill>
                  <a:schemeClr val="lt2"/>
                </a:solidFill>
              </a:rPr>
              <a:t>Performed data processing and word stemming</a:t>
            </a:r>
          </a:p>
        </p:txBody>
      </p:sp>
      <p:sp>
        <p:nvSpPr>
          <p:cNvPr id="58" name="Google Shape;554;p36">
            <a:extLst>
              <a:ext uri="{FF2B5EF4-FFF2-40B4-BE49-F238E27FC236}">
                <a16:creationId xmlns:a16="http://schemas.microsoft.com/office/drawing/2014/main" id="{B01A43C6-F708-BC4B-8A58-090229406947}"/>
              </a:ext>
            </a:extLst>
          </p:cNvPr>
          <p:cNvSpPr txBox="1">
            <a:spLocks/>
          </p:cNvSpPr>
          <p:nvPr/>
        </p:nvSpPr>
        <p:spPr>
          <a:xfrm flipH="1">
            <a:off x="1275703" y="3724166"/>
            <a:ext cx="1619695" cy="1723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spcAft>
                <a:spcPts val="1600"/>
              </a:spcAft>
              <a:buNone/>
            </a:pPr>
            <a:r>
              <a:rPr lang="en-US" sz="1400" dirty="0">
                <a:solidFill>
                  <a:srgbClr val="F1EFFF"/>
                </a:solidFill>
              </a:rPr>
              <a:t>Scraped </a:t>
            </a:r>
            <a:r>
              <a:rPr lang="en-US" altLang="zh-CN" sz="1400" dirty="0">
                <a:solidFill>
                  <a:srgbClr val="F1EFFF"/>
                </a:solidFill>
              </a:rPr>
              <a:t>COVID</a:t>
            </a:r>
            <a:r>
              <a:rPr lang="en-US" sz="1400" dirty="0">
                <a:solidFill>
                  <a:srgbClr val="F1EFFF"/>
                </a:solidFill>
              </a:rPr>
              <a:t> related comments from 3/1 - 4/11</a:t>
            </a:r>
          </a:p>
        </p:txBody>
      </p:sp>
    </p:spTree>
    <p:extLst>
      <p:ext uri="{BB962C8B-B14F-4D97-AF65-F5344CB8AC3E}">
        <p14:creationId xmlns:p14="http://schemas.microsoft.com/office/powerpoint/2010/main" val="278705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3"/>
          <p:cNvSpPr/>
          <p:nvPr/>
        </p:nvSpPr>
        <p:spPr>
          <a:xfrm>
            <a:off x="5986451" y="1089250"/>
            <a:ext cx="1217100" cy="390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txBox="1">
            <a:spLocks noGrp="1"/>
          </p:cNvSpPr>
          <p:nvPr>
            <p:ph type="title"/>
          </p:nvPr>
        </p:nvSpPr>
        <p:spPr>
          <a:xfrm>
            <a:off x="3078225" y="346050"/>
            <a:ext cx="29874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RESULTS</a:t>
            </a:r>
            <a:endParaRPr dirty="0"/>
          </a:p>
        </p:txBody>
      </p:sp>
      <p:sp>
        <p:nvSpPr>
          <p:cNvPr id="863" name="Google Shape;863;p43"/>
          <p:cNvSpPr txBox="1"/>
          <p:nvPr/>
        </p:nvSpPr>
        <p:spPr>
          <a:xfrm>
            <a:off x="5664850" y="1213124"/>
            <a:ext cx="1881300" cy="14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Pathway Gothic One"/>
                <a:ea typeface="Pathway Gothic One"/>
                <a:cs typeface="Pathway Gothic One"/>
                <a:sym typeface="Pathway Gothic One"/>
              </a:rPr>
              <a:t>Communities</a:t>
            </a:r>
            <a:endParaRPr sz="1800" dirty="0">
              <a:solidFill>
                <a:schemeClr val="lt1"/>
              </a:solidFill>
              <a:latin typeface="Pathway Gothic One"/>
              <a:ea typeface="Pathway Gothic One"/>
              <a:cs typeface="Pathway Gothic One"/>
              <a:sym typeface="Pathway Gothic One"/>
            </a:endParaRPr>
          </a:p>
        </p:txBody>
      </p:sp>
      <p:sp>
        <p:nvSpPr>
          <p:cNvPr id="865" name="Google Shape;865;p43"/>
          <p:cNvSpPr/>
          <p:nvPr/>
        </p:nvSpPr>
        <p:spPr>
          <a:xfrm>
            <a:off x="1535583" y="1089250"/>
            <a:ext cx="1604337" cy="390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txBox="1"/>
          <p:nvPr/>
        </p:nvSpPr>
        <p:spPr>
          <a:xfrm>
            <a:off x="1391601" y="1132455"/>
            <a:ext cx="1892303" cy="3158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Pathway Gothic One"/>
                <a:ea typeface="Pathway Gothic One"/>
                <a:cs typeface="Pathway Gothic One"/>
                <a:sym typeface="Pathway Gothic One"/>
              </a:rPr>
              <a:t>Topic Distribution</a:t>
            </a:r>
            <a:endParaRPr sz="1800" dirty="0">
              <a:solidFill>
                <a:schemeClr val="lt1"/>
              </a:solidFill>
              <a:latin typeface="Pathway Gothic One"/>
              <a:ea typeface="Pathway Gothic One"/>
              <a:cs typeface="Pathway Gothic One"/>
              <a:sym typeface="Pathway Gothic One"/>
            </a:endParaRPr>
          </a:p>
        </p:txBody>
      </p:sp>
      <p:sp>
        <p:nvSpPr>
          <p:cNvPr id="867" name="Google Shape;867;p43"/>
          <p:cNvSpPr/>
          <p:nvPr/>
        </p:nvSpPr>
        <p:spPr>
          <a:xfrm>
            <a:off x="1351312" y="2060674"/>
            <a:ext cx="1892303" cy="189280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351312" y="2060674"/>
            <a:ext cx="1892303" cy="1908276"/>
          </a:xfrm>
          <a:prstGeom prst="pie">
            <a:avLst>
              <a:gd name="adj1" fmla="val 12043374"/>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3"/>
          <p:cNvSpPr txBox="1"/>
          <p:nvPr/>
        </p:nvSpPr>
        <p:spPr>
          <a:xfrm>
            <a:off x="1765892" y="4012646"/>
            <a:ext cx="1254300" cy="3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lt2"/>
              </a:solidFill>
              <a:latin typeface="Pathway Gothic One"/>
              <a:ea typeface="Pathway Gothic One"/>
              <a:cs typeface="Pathway Gothic One"/>
              <a:sym typeface="Pathway Gothic One"/>
            </a:endParaRPr>
          </a:p>
        </p:txBody>
      </p:sp>
      <p:graphicFrame>
        <p:nvGraphicFramePr>
          <p:cNvPr id="49" name="Chart 48">
            <a:extLst>
              <a:ext uri="{FF2B5EF4-FFF2-40B4-BE49-F238E27FC236}">
                <a16:creationId xmlns:a16="http://schemas.microsoft.com/office/drawing/2014/main" id="{DDC63DF2-E6CF-524D-97F2-FEE9AAC016B3}"/>
              </a:ext>
            </a:extLst>
          </p:cNvPr>
          <p:cNvGraphicFramePr>
            <a:graphicFrameLocks/>
          </p:cNvGraphicFramePr>
          <p:nvPr>
            <p:extLst>
              <p:ext uri="{D42A27DB-BD31-4B8C-83A1-F6EECF244321}">
                <p14:modId xmlns:p14="http://schemas.microsoft.com/office/powerpoint/2010/main" val="110247001"/>
              </p:ext>
            </p:extLst>
          </p:nvPr>
        </p:nvGraphicFramePr>
        <p:xfrm>
          <a:off x="4524649" y="1694270"/>
          <a:ext cx="4322254" cy="2997163"/>
        </p:xfrm>
        <a:graphic>
          <a:graphicData uri="http://schemas.openxmlformats.org/drawingml/2006/chart">
            <c:chart xmlns:c="http://schemas.openxmlformats.org/drawingml/2006/chart" xmlns:r="http://schemas.openxmlformats.org/officeDocument/2006/relationships" r:id="rId3"/>
          </a:graphicData>
        </a:graphic>
      </p:graphicFrame>
      <p:sp>
        <p:nvSpPr>
          <p:cNvPr id="54" name="Google Shape;549;p36">
            <a:extLst>
              <a:ext uri="{FF2B5EF4-FFF2-40B4-BE49-F238E27FC236}">
                <a16:creationId xmlns:a16="http://schemas.microsoft.com/office/drawing/2014/main" id="{6DB7F48D-84E1-4746-B193-C29BBFB39B5C}"/>
              </a:ext>
            </a:extLst>
          </p:cNvPr>
          <p:cNvSpPr txBox="1">
            <a:spLocks/>
          </p:cNvSpPr>
          <p:nvPr/>
        </p:nvSpPr>
        <p:spPr>
          <a:xfrm flipH="1">
            <a:off x="1318689" y="3018257"/>
            <a:ext cx="159699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000" dirty="0">
                <a:solidFill>
                  <a:schemeClr val="bg2"/>
                </a:solidFill>
              </a:rPr>
              <a:t>80% Case Related </a:t>
            </a:r>
          </a:p>
        </p:txBody>
      </p:sp>
      <p:grpSp>
        <p:nvGrpSpPr>
          <p:cNvPr id="55" name="Google Shape;389;p34">
            <a:extLst>
              <a:ext uri="{FF2B5EF4-FFF2-40B4-BE49-F238E27FC236}">
                <a16:creationId xmlns:a16="http://schemas.microsoft.com/office/drawing/2014/main" id="{6C97DF65-184D-4345-918E-BD73D2F61EED}"/>
              </a:ext>
            </a:extLst>
          </p:cNvPr>
          <p:cNvGrpSpPr/>
          <p:nvPr/>
        </p:nvGrpSpPr>
        <p:grpSpPr>
          <a:xfrm>
            <a:off x="-611386" y="3222944"/>
            <a:ext cx="1589730" cy="1612939"/>
            <a:chOff x="3605950" y="3926100"/>
            <a:chExt cx="657375" cy="667000"/>
          </a:xfrm>
        </p:grpSpPr>
        <p:sp>
          <p:nvSpPr>
            <p:cNvPr id="56" name="Google Shape;390;p34">
              <a:extLst>
                <a:ext uri="{FF2B5EF4-FFF2-40B4-BE49-F238E27FC236}">
                  <a16:creationId xmlns:a16="http://schemas.microsoft.com/office/drawing/2014/main" id="{10B008B8-0EC0-6B43-B619-C0A927F57EA5}"/>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1;p34">
              <a:extLst>
                <a:ext uri="{FF2B5EF4-FFF2-40B4-BE49-F238E27FC236}">
                  <a16:creationId xmlns:a16="http://schemas.microsoft.com/office/drawing/2014/main" id="{82503A0C-376F-5146-9058-5A8C59166438}"/>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2;p34">
              <a:extLst>
                <a:ext uri="{FF2B5EF4-FFF2-40B4-BE49-F238E27FC236}">
                  <a16:creationId xmlns:a16="http://schemas.microsoft.com/office/drawing/2014/main" id="{E25881BB-B8A2-344D-B216-74A6568B8ADB}"/>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3;p34">
              <a:extLst>
                <a:ext uri="{FF2B5EF4-FFF2-40B4-BE49-F238E27FC236}">
                  <a16:creationId xmlns:a16="http://schemas.microsoft.com/office/drawing/2014/main" id="{3CC5640C-B888-1043-8992-756BC9ECC5AA}"/>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4;p34">
              <a:extLst>
                <a:ext uri="{FF2B5EF4-FFF2-40B4-BE49-F238E27FC236}">
                  <a16:creationId xmlns:a16="http://schemas.microsoft.com/office/drawing/2014/main" id="{606921B6-62F9-5742-97DF-34192A60252F}"/>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5;p34">
              <a:extLst>
                <a:ext uri="{FF2B5EF4-FFF2-40B4-BE49-F238E27FC236}">
                  <a16:creationId xmlns:a16="http://schemas.microsoft.com/office/drawing/2014/main" id="{CD98D619-4DA3-E645-8EC4-9A1B566207D1}"/>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6;p34">
              <a:extLst>
                <a:ext uri="{FF2B5EF4-FFF2-40B4-BE49-F238E27FC236}">
                  <a16:creationId xmlns:a16="http://schemas.microsoft.com/office/drawing/2014/main" id="{B8BD1B35-A552-884B-9652-9FF1DBD87B93}"/>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7;p34">
              <a:extLst>
                <a:ext uri="{FF2B5EF4-FFF2-40B4-BE49-F238E27FC236}">
                  <a16:creationId xmlns:a16="http://schemas.microsoft.com/office/drawing/2014/main" id="{0BBDED2E-4E08-6742-9E80-D9FB041187FD}"/>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8;p34">
              <a:extLst>
                <a:ext uri="{FF2B5EF4-FFF2-40B4-BE49-F238E27FC236}">
                  <a16:creationId xmlns:a16="http://schemas.microsoft.com/office/drawing/2014/main" id="{24854A63-19B2-CA43-ACD4-A4401BE71EB8}"/>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9;p34">
              <a:extLst>
                <a:ext uri="{FF2B5EF4-FFF2-40B4-BE49-F238E27FC236}">
                  <a16:creationId xmlns:a16="http://schemas.microsoft.com/office/drawing/2014/main" id="{00445218-BCEE-9A48-A224-B342D37BC407}"/>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p34">
              <a:extLst>
                <a:ext uri="{FF2B5EF4-FFF2-40B4-BE49-F238E27FC236}">
                  <a16:creationId xmlns:a16="http://schemas.microsoft.com/office/drawing/2014/main" id="{4D71B9EF-7D68-A745-B2E8-9072905FF815}"/>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p34">
              <a:extLst>
                <a:ext uri="{FF2B5EF4-FFF2-40B4-BE49-F238E27FC236}">
                  <a16:creationId xmlns:a16="http://schemas.microsoft.com/office/drawing/2014/main" id="{6184D1CE-141E-474D-988A-0CCB2128ED3A}"/>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2;p34">
              <a:extLst>
                <a:ext uri="{FF2B5EF4-FFF2-40B4-BE49-F238E27FC236}">
                  <a16:creationId xmlns:a16="http://schemas.microsoft.com/office/drawing/2014/main" id="{CDB9125C-9FF3-6C4E-B3ED-A4A0BC71BC39}"/>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3;p34">
              <a:extLst>
                <a:ext uri="{FF2B5EF4-FFF2-40B4-BE49-F238E27FC236}">
                  <a16:creationId xmlns:a16="http://schemas.microsoft.com/office/drawing/2014/main" id="{CD18E119-0F20-BB45-A5EA-9C090A9819AD}"/>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4;p34">
              <a:extLst>
                <a:ext uri="{FF2B5EF4-FFF2-40B4-BE49-F238E27FC236}">
                  <a16:creationId xmlns:a16="http://schemas.microsoft.com/office/drawing/2014/main" id="{A3B7E53F-A155-EF4F-B68D-BC304745BC3C}"/>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5;p34">
              <a:extLst>
                <a:ext uri="{FF2B5EF4-FFF2-40B4-BE49-F238E27FC236}">
                  <a16:creationId xmlns:a16="http://schemas.microsoft.com/office/drawing/2014/main" id="{76DBF245-12AF-1D4C-9E51-644E2B37A6BF}"/>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6;p34">
              <a:extLst>
                <a:ext uri="{FF2B5EF4-FFF2-40B4-BE49-F238E27FC236}">
                  <a16:creationId xmlns:a16="http://schemas.microsoft.com/office/drawing/2014/main" id="{45DA4D35-EC7C-304A-A248-65C6C3472351}"/>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7;p34">
              <a:extLst>
                <a:ext uri="{FF2B5EF4-FFF2-40B4-BE49-F238E27FC236}">
                  <a16:creationId xmlns:a16="http://schemas.microsoft.com/office/drawing/2014/main" id="{09A5A5B1-23DF-9B4F-B789-3C6E9C5CE0E1}"/>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8;p34">
              <a:extLst>
                <a:ext uri="{FF2B5EF4-FFF2-40B4-BE49-F238E27FC236}">
                  <a16:creationId xmlns:a16="http://schemas.microsoft.com/office/drawing/2014/main" id="{27CF763F-C62F-1F4A-9AC4-0CB2B625363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9;p34">
              <a:extLst>
                <a:ext uri="{FF2B5EF4-FFF2-40B4-BE49-F238E27FC236}">
                  <a16:creationId xmlns:a16="http://schemas.microsoft.com/office/drawing/2014/main" id="{EBA1C0F8-65C4-D94D-A1D3-A60833E93D80}"/>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0;p34">
              <a:extLst>
                <a:ext uri="{FF2B5EF4-FFF2-40B4-BE49-F238E27FC236}">
                  <a16:creationId xmlns:a16="http://schemas.microsoft.com/office/drawing/2014/main" id="{65FF149C-3188-4A44-9855-86EA230B083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1;p34">
              <a:extLst>
                <a:ext uri="{FF2B5EF4-FFF2-40B4-BE49-F238E27FC236}">
                  <a16:creationId xmlns:a16="http://schemas.microsoft.com/office/drawing/2014/main" id="{F5489B05-8755-3A49-97D3-98B99B04D711}"/>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2;p34">
              <a:extLst>
                <a:ext uri="{FF2B5EF4-FFF2-40B4-BE49-F238E27FC236}">
                  <a16:creationId xmlns:a16="http://schemas.microsoft.com/office/drawing/2014/main" id="{CFDCB1E4-92D0-9846-9AF6-310A030648A5}"/>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3;p34">
              <a:extLst>
                <a:ext uri="{FF2B5EF4-FFF2-40B4-BE49-F238E27FC236}">
                  <a16:creationId xmlns:a16="http://schemas.microsoft.com/office/drawing/2014/main" id="{5D5DD8D5-E4CA-4B42-9250-AE411F29AF38}"/>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4;p34">
              <a:extLst>
                <a:ext uri="{FF2B5EF4-FFF2-40B4-BE49-F238E27FC236}">
                  <a16:creationId xmlns:a16="http://schemas.microsoft.com/office/drawing/2014/main" id="{852ED587-6E9E-FE44-88AA-2C1D890D2AD7}"/>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p34">
              <a:extLst>
                <a:ext uri="{FF2B5EF4-FFF2-40B4-BE49-F238E27FC236}">
                  <a16:creationId xmlns:a16="http://schemas.microsoft.com/office/drawing/2014/main" id="{BD94E50B-05D3-7D4E-B2C2-9BFD7D78EDC3}"/>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6;p34">
              <a:extLst>
                <a:ext uri="{FF2B5EF4-FFF2-40B4-BE49-F238E27FC236}">
                  <a16:creationId xmlns:a16="http://schemas.microsoft.com/office/drawing/2014/main" id="{1D21B27C-3008-7147-953B-06F8E5EDBAC6}"/>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7;p34">
              <a:extLst>
                <a:ext uri="{FF2B5EF4-FFF2-40B4-BE49-F238E27FC236}">
                  <a16:creationId xmlns:a16="http://schemas.microsoft.com/office/drawing/2014/main" id="{6AA3114B-8725-1E46-8BBC-799078F42E0C}"/>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p34">
              <a:extLst>
                <a:ext uri="{FF2B5EF4-FFF2-40B4-BE49-F238E27FC236}">
                  <a16:creationId xmlns:a16="http://schemas.microsoft.com/office/drawing/2014/main" id="{DD9C60C6-5C40-EE4D-A7D5-75386747FDBF}"/>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9;p34">
              <a:extLst>
                <a:ext uri="{FF2B5EF4-FFF2-40B4-BE49-F238E27FC236}">
                  <a16:creationId xmlns:a16="http://schemas.microsoft.com/office/drawing/2014/main" id="{8323E927-8EC7-E145-872E-AFD0D1A84BD0}"/>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0;p34">
              <a:extLst>
                <a:ext uri="{FF2B5EF4-FFF2-40B4-BE49-F238E27FC236}">
                  <a16:creationId xmlns:a16="http://schemas.microsoft.com/office/drawing/2014/main" id="{63D4AA00-FA8E-2149-9CB5-3BB3B817D884}"/>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1;p34">
              <a:extLst>
                <a:ext uri="{FF2B5EF4-FFF2-40B4-BE49-F238E27FC236}">
                  <a16:creationId xmlns:a16="http://schemas.microsoft.com/office/drawing/2014/main" id="{0999F09D-30E3-DF46-83CD-A96C0697FDFF}"/>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2;p34">
              <a:extLst>
                <a:ext uri="{FF2B5EF4-FFF2-40B4-BE49-F238E27FC236}">
                  <a16:creationId xmlns:a16="http://schemas.microsoft.com/office/drawing/2014/main" id="{FC20443A-5F22-B743-9876-92BAE3335B91}"/>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3;p34">
              <a:extLst>
                <a:ext uri="{FF2B5EF4-FFF2-40B4-BE49-F238E27FC236}">
                  <a16:creationId xmlns:a16="http://schemas.microsoft.com/office/drawing/2014/main" id="{9801D433-FEF3-BB42-AC04-432E936DF879}"/>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4;p34">
              <a:extLst>
                <a:ext uri="{FF2B5EF4-FFF2-40B4-BE49-F238E27FC236}">
                  <a16:creationId xmlns:a16="http://schemas.microsoft.com/office/drawing/2014/main" id="{D341FABB-FBB2-D146-A76E-52EBEA79700B}"/>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5;p34">
              <a:extLst>
                <a:ext uri="{FF2B5EF4-FFF2-40B4-BE49-F238E27FC236}">
                  <a16:creationId xmlns:a16="http://schemas.microsoft.com/office/drawing/2014/main" id="{8353EDEA-05D4-A749-B443-BC0B00612003}"/>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6;p34">
              <a:extLst>
                <a:ext uri="{FF2B5EF4-FFF2-40B4-BE49-F238E27FC236}">
                  <a16:creationId xmlns:a16="http://schemas.microsoft.com/office/drawing/2014/main" id="{1319D3B8-D4DC-8345-8729-73A746327870}"/>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7;p34">
              <a:extLst>
                <a:ext uri="{FF2B5EF4-FFF2-40B4-BE49-F238E27FC236}">
                  <a16:creationId xmlns:a16="http://schemas.microsoft.com/office/drawing/2014/main" id="{A73BDB6E-E407-EA42-83A9-123810AAEC42}"/>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D7562-8B8C-B942-B063-99B4451BDE11}"/>
              </a:ext>
            </a:extLst>
          </p:cNvPr>
          <p:cNvPicPr>
            <a:picLocks noChangeAspect="1"/>
          </p:cNvPicPr>
          <p:nvPr/>
        </p:nvPicPr>
        <p:blipFill>
          <a:blip r:embed="rId3"/>
          <a:stretch>
            <a:fillRect/>
          </a:stretch>
        </p:blipFill>
        <p:spPr>
          <a:xfrm>
            <a:off x="1238605" y="300133"/>
            <a:ext cx="6666789" cy="4172844"/>
          </a:xfrm>
          <a:prstGeom prst="rect">
            <a:avLst/>
          </a:prstGeom>
        </p:spPr>
      </p:pic>
      <p:sp>
        <p:nvSpPr>
          <p:cNvPr id="5" name="Rectangle 4">
            <a:extLst>
              <a:ext uri="{FF2B5EF4-FFF2-40B4-BE49-F238E27FC236}">
                <a16:creationId xmlns:a16="http://schemas.microsoft.com/office/drawing/2014/main" id="{DDCCD9E6-2BCB-2B4F-9B87-E0323E9C0397}"/>
              </a:ext>
            </a:extLst>
          </p:cNvPr>
          <p:cNvSpPr/>
          <p:nvPr/>
        </p:nvSpPr>
        <p:spPr>
          <a:xfrm>
            <a:off x="1342663" y="4581757"/>
            <a:ext cx="6562731" cy="523220"/>
          </a:xfrm>
          <a:prstGeom prst="rect">
            <a:avLst/>
          </a:prstGeom>
        </p:spPr>
        <p:txBody>
          <a:bodyPr wrap="square">
            <a:spAutoFit/>
          </a:bodyPr>
          <a:lstStyle/>
          <a:p>
            <a:r>
              <a:rPr lang="en-US" b="1" dirty="0">
                <a:solidFill>
                  <a:srgbClr val="F1EFFF"/>
                </a:solidFill>
              </a:rPr>
              <a:t>Interactive Graph Link</a:t>
            </a:r>
            <a:r>
              <a:rPr lang="en-US" dirty="0">
                <a:solidFill>
                  <a:srgbClr val="F1EFFF"/>
                </a:solidFill>
              </a:rPr>
              <a:t>:</a:t>
            </a:r>
            <a:r>
              <a:rPr lang="zh-CN" altLang="en-US" dirty="0">
                <a:solidFill>
                  <a:srgbClr val="F1EFFF"/>
                </a:solidFill>
              </a:rPr>
              <a:t> </a:t>
            </a:r>
            <a:r>
              <a:rPr lang="en-HK" i="1" dirty="0">
                <a:hlinkClick r:id="rId4"/>
              </a:rPr>
              <a:t>https://freiheit77.github.io/COVID-19-Topics-Model/covid_sub_vis.html</a:t>
            </a:r>
            <a:endParaRPr lang="en-HK" i="1" dirty="0"/>
          </a:p>
        </p:txBody>
      </p:sp>
    </p:spTree>
    <p:extLst>
      <p:ext uri="{BB962C8B-B14F-4D97-AF65-F5344CB8AC3E}">
        <p14:creationId xmlns:p14="http://schemas.microsoft.com/office/powerpoint/2010/main" val="55876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36"/>
          <p:cNvSpPr txBox="1">
            <a:spLocks noGrp="1"/>
          </p:cNvSpPr>
          <p:nvPr>
            <p:ph type="title"/>
          </p:nvPr>
        </p:nvSpPr>
        <p:spPr>
          <a:xfrm>
            <a:off x="5392603" y="106882"/>
            <a:ext cx="3617656"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TOPIC, PERCENT &amp; KEYWORDS</a:t>
            </a:r>
            <a:endParaRPr dirty="0"/>
          </a:p>
        </p:txBody>
      </p:sp>
      <p:sp>
        <p:nvSpPr>
          <p:cNvPr id="549" name="Google Shape;549;p36"/>
          <p:cNvSpPr txBox="1">
            <a:spLocks noGrp="1"/>
          </p:cNvSpPr>
          <p:nvPr>
            <p:ph type="ctrTitle" idx="4294967295"/>
          </p:nvPr>
        </p:nvSpPr>
        <p:spPr>
          <a:xfrm flipH="1">
            <a:off x="545865" y="3022037"/>
            <a:ext cx="2251096" cy="40554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t>Treatment Prevention</a:t>
            </a:r>
            <a:endParaRPr sz="1600" dirty="0"/>
          </a:p>
        </p:txBody>
      </p:sp>
      <p:sp>
        <p:nvSpPr>
          <p:cNvPr id="550" name="Google Shape;550;p36"/>
          <p:cNvSpPr txBox="1">
            <a:spLocks noGrp="1"/>
          </p:cNvSpPr>
          <p:nvPr>
            <p:ph type="subTitle" idx="4294967295"/>
          </p:nvPr>
        </p:nvSpPr>
        <p:spPr>
          <a:xfrm flipH="1">
            <a:off x="815369" y="3374409"/>
            <a:ext cx="2030703" cy="875400"/>
          </a:xfrm>
          <a:prstGeom prst="rect">
            <a:avLst/>
          </a:prstGeom>
        </p:spPr>
        <p:txBody>
          <a:bodyPr spcFirstLastPara="1" wrap="square" lIns="91425" tIns="91425" rIns="91425" bIns="91425" anchor="t" anchorCtr="0">
            <a:noAutofit/>
          </a:bodyPr>
          <a:lstStyle/>
          <a:p>
            <a:pPr marL="114300" indent="0" algn="r">
              <a:buNone/>
            </a:pPr>
            <a:r>
              <a:rPr lang="en-US" sz="1200" dirty="0">
                <a:solidFill>
                  <a:srgbClr val="F1EFFF"/>
                </a:solidFill>
              </a:rPr>
              <a:t>patients, positive, test, live, treatment, medical, care</a:t>
            </a:r>
            <a:br>
              <a:rPr lang="en-US" sz="1400" dirty="0"/>
            </a:br>
            <a:br>
              <a:rPr lang="en-US" sz="1400" dirty="0"/>
            </a:br>
            <a:endParaRPr sz="1400" dirty="0">
              <a:solidFill>
                <a:schemeClr val="lt2"/>
              </a:solidFill>
            </a:endParaRPr>
          </a:p>
        </p:txBody>
      </p:sp>
      <p:sp>
        <p:nvSpPr>
          <p:cNvPr id="558" name="Google Shape;558;p36"/>
          <p:cNvSpPr txBox="1">
            <a:spLocks noGrp="1"/>
          </p:cNvSpPr>
          <p:nvPr>
            <p:ph type="ctrTitle" idx="4294967295"/>
          </p:nvPr>
        </p:nvSpPr>
        <p:spPr>
          <a:xfrm flipH="1">
            <a:off x="6217591" y="1645209"/>
            <a:ext cx="5184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lt1"/>
                </a:solidFill>
              </a:rPr>
              <a:t>1</a:t>
            </a:r>
            <a:endParaRPr sz="2400" dirty="0">
              <a:solidFill>
                <a:schemeClr val="lt1"/>
              </a:solidFill>
            </a:endParaRPr>
          </a:p>
        </p:txBody>
      </p:sp>
      <p:sp>
        <p:nvSpPr>
          <p:cNvPr id="43" name="Google Shape;549;p36">
            <a:extLst>
              <a:ext uri="{FF2B5EF4-FFF2-40B4-BE49-F238E27FC236}">
                <a16:creationId xmlns:a16="http://schemas.microsoft.com/office/drawing/2014/main" id="{F7C4CCC2-E57B-6C4D-BDCA-2D31BB143FD7}"/>
              </a:ext>
            </a:extLst>
          </p:cNvPr>
          <p:cNvSpPr txBox="1">
            <a:spLocks/>
          </p:cNvSpPr>
          <p:nvPr/>
        </p:nvSpPr>
        <p:spPr>
          <a:xfrm flipH="1">
            <a:off x="5397026" y="1793024"/>
            <a:ext cx="2108437"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COVID-19 Reaction / Policy</a:t>
            </a:r>
          </a:p>
        </p:txBody>
      </p:sp>
      <p:sp>
        <p:nvSpPr>
          <p:cNvPr id="46" name="Google Shape;550;p36">
            <a:extLst>
              <a:ext uri="{FF2B5EF4-FFF2-40B4-BE49-F238E27FC236}">
                <a16:creationId xmlns:a16="http://schemas.microsoft.com/office/drawing/2014/main" id="{7AE091EA-564A-7149-AE7D-0C9ED668D8A5}"/>
              </a:ext>
            </a:extLst>
          </p:cNvPr>
          <p:cNvSpPr txBox="1">
            <a:spLocks/>
          </p:cNvSpPr>
          <p:nvPr/>
        </p:nvSpPr>
        <p:spPr>
          <a:xfrm flipH="1">
            <a:off x="5612636" y="2158881"/>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stay, quarantine, public, vaccine, help, risk, isolation</a:t>
            </a:r>
          </a:p>
        </p:txBody>
      </p:sp>
      <p:pic>
        <p:nvPicPr>
          <p:cNvPr id="5" name="Picture 4">
            <a:extLst>
              <a:ext uri="{FF2B5EF4-FFF2-40B4-BE49-F238E27FC236}">
                <a16:creationId xmlns:a16="http://schemas.microsoft.com/office/drawing/2014/main" id="{1EB954DE-46C8-3B40-8542-AEE814759A1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278263" y="1314339"/>
            <a:ext cx="4107593" cy="2903358"/>
          </a:xfrm>
          <a:prstGeom prst="rect">
            <a:avLst/>
          </a:prstGeom>
        </p:spPr>
      </p:pic>
      <p:sp>
        <p:nvSpPr>
          <p:cNvPr id="51" name="Google Shape;549;p36">
            <a:extLst>
              <a:ext uri="{FF2B5EF4-FFF2-40B4-BE49-F238E27FC236}">
                <a16:creationId xmlns:a16="http://schemas.microsoft.com/office/drawing/2014/main" id="{23DAA21C-6A4C-2F4C-8B50-7670AF937D3C}"/>
              </a:ext>
            </a:extLst>
          </p:cNvPr>
          <p:cNvSpPr txBox="1">
            <a:spLocks/>
          </p:cNvSpPr>
          <p:nvPr/>
        </p:nvSpPr>
        <p:spPr>
          <a:xfrm flipH="1">
            <a:off x="4673131" y="2122041"/>
            <a:ext cx="71947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32%</a:t>
            </a:r>
          </a:p>
        </p:txBody>
      </p:sp>
      <p:sp>
        <p:nvSpPr>
          <p:cNvPr id="52" name="Google Shape;549;p36">
            <a:extLst>
              <a:ext uri="{FF2B5EF4-FFF2-40B4-BE49-F238E27FC236}">
                <a16:creationId xmlns:a16="http://schemas.microsoft.com/office/drawing/2014/main" id="{DC6E9181-3F36-0741-9F5E-02863E8F89C2}"/>
              </a:ext>
            </a:extLst>
          </p:cNvPr>
          <p:cNvSpPr txBox="1">
            <a:spLocks/>
          </p:cNvSpPr>
          <p:nvPr/>
        </p:nvSpPr>
        <p:spPr>
          <a:xfrm flipH="1">
            <a:off x="4184702" y="3367053"/>
            <a:ext cx="71947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28%</a:t>
            </a:r>
          </a:p>
        </p:txBody>
      </p:sp>
      <p:sp>
        <p:nvSpPr>
          <p:cNvPr id="54" name="Google Shape;549;p36">
            <a:extLst>
              <a:ext uri="{FF2B5EF4-FFF2-40B4-BE49-F238E27FC236}">
                <a16:creationId xmlns:a16="http://schemas.microsoft.com/office/drawing/2014/main" id="{733A0180-F980-5F4C-BCB6-5FA708C44BDE}"/>
              </a:ext>
            </a:extLst>
          </p:cNvPr>
          <p:cNvSpPr txBox="1">
            <a:spLocks/>
          </p:cNvSpPr>
          <p:nvPr/>
        </p:nvSpPr>
        <p:spPr>
          <a:xfrm flipH="1">
            <a:off x="3123620" y="2863972"/>
            <a:ext cx="742654" cy="517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17%</a:t>
            </a:r>
          </a:p>
        </p:txBody>
      </p:sp>
      <p:sp>
        <p:nvSpPr>
          <p:cNvPr id="55" name="Google Shape;549;p36">
            <a:extLst>
              <a:ext uri="{FF2B5EF4-FFF2-40B4-BE49-F238E27FC236}">
                <a16:creationId xmlns:a16="http://schemas.microsoft.com/office/drawing/2014/main" id="{6F172119-6723-3E48-A5B9-3CD9FEF9EA09}"/>
              </a:ext>
            </a:extLst>
          </p:cNvPr>
          <p:cNvSpPr txBox="1">
            <a:spLocks/>
          </p:cNvSpPr>
          <p:nvPr/>
        </p:nvSpPr>
        <p:spPr>
          <a:xfrm flipH="1">
            <a:off x="3235722" y="2027351"/>
            <a:ext cx="742654" cy="517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2400" dirty="0">
                <a:solidFill>
                  <a:schemeClr val="bg2"/>
                </a:solidFill>
              </a:rPr>
              <a:t>16%</a:t>
            </a:r>
          </a:p>
        </p:txBody>
      </p:sp>
      <p:sp>
        <p:nvSpPr>
          <p:cNvPr id="56" name="Google Shape;549;p36">
            <a:extLst>
              <a:ext uri="{FF2B5EF4-FFF2-40B4-BE49-F238E27FC236}">
                <a16:creationId xmlns:a16="http://schemas.microsoft.com/office/drawing/2014/main" id="{2828D154-69D8-CC42-BE84-F129F343BEB0}"/>
              </a:ext>
            </a:extLst>
          </p:cNvPr>
          <p:cNvSpPr txBox="1">
            <a:spLocks/>
          </p:cNvSpPr>
          <p:nvPr/>
        </p:nvSpPr>
        <p:spPr>
          <a:xfrm flipH="1">
            <a:off x="5193683" y="3778573"/>
            <a:ext cx="1104247"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Case Reports</a:t>
            </a:r>
          </a:p>
        </p:txBody>
      </p:sp>
      <p:sp>
        <p:nvSpPr>
          <p:cNvPr id="57" name="Google Shape;550;p36">
            <a:extLst>
              <a:ext uri="{FF2B5EF4-FFF2-40B4-BE49-F238E27FC236}">
                <a16:creationId xmlns:a16="http://schemas.microsoft.com/office/drawing/2014/main" id="{3B6A642B-05EA-0442-9CA8-C6B088EE8E1B}"/>
              </a:ext>
            </a:extLst>
          </p:cNvPr>
          <p:cNvSpPr txBox="1">
            <a:spLocks/>
          </p:cNvSpPr>
          <p:nvPr/>
        </p:nvSpPr>
        <p:spPr>
          <a:xfrm flipH="1">
            <a:off x="5182109" y="4110438"/>
            <a:ext cx="1731600"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114300" indent="0">
              <a:buNone/>
            </a:pPr>
            <a:r>
              <a:rPr lang="en-US" sz="1200" dirty="0">
                <a:solidFill>
                  <a:srgbClr val="F1EFFF"/>
                </a:solidFill>
              </a:rPr>
              <a:t>cases, deaths, total, confirmed, positive, day, time</a:t>
            </a:r>
          </a:p>
        </p:txBody>
      </p:sp>
      <p:sp>
        <p:nvSpPr>
          <p:cNvPr id="58" name="Google Shape;549;p36">
            <a:extLst>
              <a:ext uri="{FF2B5EF4-FFF2-40B4-BE49-F238E27FC236}">
                <a16:creationId xmlns:a16="http://schemas.microsoft.com/office/drawing/2014/main" id="{0E998A2D-5B10-AC46-92D1-BB516B868AA1}"/>
              </a:ext>
            </a:extLst>
          </p:cNvPr>
          <p:cNvSpPr txBox="1">
            <a:spLocks/>
          </p:cNvSpPr>
          <p:nvPr/>
        </p:nvSpPr>
        <p:spPr>
          <a:xfrm flipH="1">
            <a:off x="705172" y="1101750"/>
            <a:ext cx="2251096" cy="469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COVID-19’s Impact</a:t>
            </a:r>
          </a:p>
        </p:txBody>
      </p:sp>
      <p:sp>
        <p:nvSpPr>
          <p:cNvPr id="59" name="Google Shape;550;p36">
            <a:extLst>
              <a:ext uri="{FF2B5EF4-FFF2-40B4-BE49-F238E27FC236}">
                <a16:creationId xmlns:a16="http://schemas.microsoft.com/office/drawing/2014/main" id="{A52510E5-6351-0A4E-9F91-3B4028348D62}"/>
              </a:ext>
            </a:extLst>
          </p:cNvPr>
          <p:cNvSpPr txBox="1">
            <a:spLocks/>
          </p:cNvSpPr>
          <p:nvPr/>
        </p:nvSpPr>
        <p:spPr>
          <a:xfrm flipH="1">
            <a:off x="783470" y="1495424"/>
            <a:ext cx="2251096"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r">
              <a:spcAft>
                <a:spcPts val="1600"/>
              </a:spcAft>
              <a:buNone/>
            </a:pPr>
            <a:r>
              <a:rPr lang="en-US" sz="1200" dirty="0">
                <a:solidFill>
                  <a:srgbClr val="F1EFFF"/>
                </a:solidFill>
              </a:rPr>
              <a:t>home, research, social, live, employee, infections, distancing</a:t>
            </a:r>
            <a:endParaRPr lang="en-US" sz="1050" dirty="0">
              <a:solidFill>
                <a:srgbClr val="F1EFFF"/>
              </a:solidFill>
            </a:endParaRPr>
          </a:p>
        </p:txBody>
      </p:sp>
      <p:sp>
        <p:nvSpPr>
          <p:cNvPr id="60" name="Google Shape;549;p36">
            <a:extLst>
              <a:ext uri="{FF2B5EF4-FFF2-40B4-BE49-F238E27FC236}">
                <a16:creationId xmlns:a16="http://schemas.microsoft.com/office/drawing/2014/main" id="{945DD77A-A83D-EB4B-8734-2DF10D594C44}"/>
              </a:ext>
            </a:extLst>
          </p:cNvPr>
          <p:cNvSpPr txBox="1">
            <a:spLocks/>
          </p:cNvSpPr>
          <p:nvPr/>
        </p:nvSpPr>
        <p:spPr>
          <a:xfrm flipH="1">
            <a:off x="3908912" y="1709799"/>
            <a:ext cx="430386" cy="421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400" dirty="0">
                <a:solidFill>
                  <a:schemeClr val="bg2"/>
                </a:solidFill>
              </a:rPr>
              <a:t>7%</a:t>
            </a:r>
          </a:p>
        </p:txBody>
      </p:sp>
      <p:cxnSp>
        <p:nvCxnSpPr>
          <p:cNvPr id="61" name="Straight Connector 60">
            <a:extLst>
              <a:ext uri="{FF2B5EF4-FFF2-40B4-BE49-F238E27FC236}">
                <a16:creationId xmlns:a16="http://schemas.microsoft.com/office/drawing/2014/main" id="{3894C23C-81A8-4C41-88FA-522121F8574B}"/>
              </a:ext>
            </a:extLst>
          </p:cNvPr>
          <p:cNvCxnSpPr>
            <a:cxnSpLocks/>
          </p:cNvCxnSpPr>
          <p:nvPr/>
        </p:nvCxnSpPr>
        <p:spPr>
          <a:xfrm>
            <a:off x="1040568" y="3022037"/>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20563AF-C387-2D41-8138-8CDABA561DCE}"/>
              </a:ext>
            </a:extLst>
          </p:cNvPr>
          <p:cNvCxnSpPr>
            <a:cxnSpLocks/>
          </p:cNvCxnSpPr>
          <p:nvPr/>
        </p:nvCxnSpPr>
        <p:spPr>
          <a:xfrm flipH="1">
            <a:off x="1012208" y="3022037"/>
            <a:ext cx="1935018"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47FF8FC-5374-E849-83FA-B95D2F6F0515}"/>
              </a:ext>
            </a:extLst>
          </p:cNvPr>
          <p:cNvCxnSpPr>
            <a:cxnSpLocks/>
          </p:cNvCxnSpPr>
          <p:nvPr/>
        </p:nvCxnSpPr>
        <p:spPr>
          <a:xfrm flipH="1">
            <a:off x="1040568" y="4196448"/>
            <a:ext cx="191570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B31784-F32A-544C-9D95-4B01392F158B}"/>
              </a:ext>
            </a:extLst>
          </p:cNvPr>
          <p:cNvCxnSpPr>
            <a:cxnSpLocks/>
          </p:cNvCxnSpPr>
          <p:nvPr/>
        </p:nvCxnSpPr>
        <p:spPr>
          <a:xfrm>
            <a:off x="2957044" y="3022037"/>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7CA7D77-DE2F-DE49-80C6-9C72CC20E9F6}"/>
              </a:ext>
            </a:extLst>
          </p:cNvPr>
          <p:cNvCxnSpPr>
            <a:cxnSpLocks/>
          </p:cNvCxnSpPr>
          <p:nvPr/>
        </p:nvCxnSpPr>
        <p:spPr>
          <a:xfrm>
            <a:off x="1127908" y="1130520"/>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A24CBE1-7766-DC46-AC53-267C011BC447}"/>
              </a:ext>
            </a:extLst>
          </p:cNvPr>
          <p:cNvCxnSpPr>
            <a:cxnSpLocks/>
          </p:cNvCxnSpPr>
          <p:nvPr/>
        </p:nvCxnSpPr>
        <p:spPr>
          <a:xfrm flipH="1">
            <a:off x="1099548" y="1130520"/>
            <a:ext cx="1935018"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F19307-2FDC-3F45-B1CF-32AF26B67E12}"/>
              </a:ext>
            </a:extLst>
          </p:cNvPr>
          <p:cNvCxnSpPr>
            <a:cxnSpLocks/>
          </p:cNvCxnSpPr>
          <p:nvPr/>
        </p:nvCxnSpPr>
        <p:spPr>
          <a:xfrm flipH="1">
            <a:off x="1127908" y="2304931"/>
            <a:ext cx="191570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3AEC16-8DED-294E-B300-9B6AE8C94A07}"/>
              </a:ext>
            </a:extLst>
          </p:cNvPr>
          <p:cNvCxnSpPr>
            <a:cxnSpLocks/>
          </p:cNvCxnSpPr>
          <p:nvPr/>
        </p:nvCxnSpPr>
        <p:spPr>
          <a:xfrm>
            <a:off x="3044384" y="1130520"/>
            <a:ext cx="0" cy="1195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6" name="Google Shape;549;p36">
            <a:extLst>
              <a:ext uri="{FF2B5EF4-FFF2-40B4-BE49-F238E27FC236}">
                <a16:creationId xmlns:a16="http://schemas.microsoft.com/office/drawing/2014/main" id="{A8E0354B-79D4-8A4B-8C16-B19110C67DC8}"/>
              </a:ext>
            </a:extLst>
          </p:cNvPr>
          <p:cNvSpPr txBox="1">
            <a:spLocks/>
          </p:cNvSpPr>
          <p:nvPr/>
        </p:nvSpPr>
        <p:spPr>
          <a:xfrm flipH="1">
            <a:off x="3034566" y="716238"/>
            <a:ext cx="1669473" cy="469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2800"/>
              <a:buFont typeface="Pathway Gothic One"/>
              <a:buNone/>
              <a:defRPr sz="2800" b="0" i="0" u="none" strike="noStrike" cap="none">
                <a:solidFill>
                  <a:schemeClr val="dk1"/>
                </a:solidFill>
                <a:latin typeface="Pathway Gothic One"/>
                <a:ea typeface="Pathway Gothic One"/>
                <a:cs typeface="Pathway Gothic One"/>
                <a:sym typeface="Pathway Gothic One"/>
              </a:defRPr>
            </a:lvl9pPr>
          </a:lstStyle>
          <a:p>
            <a:pPr algn="r"/>
            <a:r>
              <a:rPr lang="en-US" sz="1600" dirty="0"/>
              <a:t>Symptoms &amp; Transmission Routes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dissolve">
                                      <p:cBhvr>
                                        <p:cTn id="35" dur="500"/>
                                        <p:tgtEl>
                                          <p:spTgt spid="76"/>
                                        </p:tgtEl>
                                      </p:cBhvr>
                                    </p:animEffect>
                                  </p:childTnLst>
                                </p:cTn>
                              </p:par>
                              <p:par>
                                <p:cTn id="36" presetID="9" presetClass="entr" presetSubtype="0" fill="hold"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dissolve">
                                      <p:cBhvr>
                                        <p:cTn id="38" dur="500"/>
                                        <p:tgtEl>
                                          <p:spTgt spid="77"/>
                                        </p:tgtEl>
                                      </p:cBhvr>
                                    </p:animEffect>
                                  </p:childTnLst>
                                </p:cTn>
                              </p:par>
                              <p:par>
                                <p:cTn id="39" presetID="9"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dissolve">
                                      <p:cBhvr>
                                        <p:cTn id="41" dur="500"/>
                                        <p:tgtEl>
                                          <p:spTgt spid="78"/>
                                        </p:tgtEl>
                                      </p:cBhvr>
                                    </p:animEffect>
                                  </p:childTnLst>
                                </p:cTn>
                              </p:par>
                              <p:par>
                                <p:cTn id="42" presetID="9" presetClass="entr" presetSubtype="0"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dissolve">
                                      <p:cBhvr>
                                        <p:cTn id="44" dur="500"/>
                                        <p:tgtEl>
                                          <p:spTgt spid="79"/>
                                        </p:tgtEl>
                                      </p:cBhvr>
                                    </p:animEffect>
                                  </p:childTnLst>
                                </p:cTn>
                              </p:par>
                              <p:par>
                                <p:cTn id="45" presetID="9"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par>
                                <p:cTn id="48" presetID="9"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dissolve">
                                      <p:cBhvr>
                                        <p:cTn id="50" dur="500"/>
                                        <p:tgtEl>
                                          <p:spTgt spid="61"/>
                                        </p:tgtEl>
                                      </p:cBhvr>
                                    </p:animEffect>
                                  </p:childTnLst>
                                </p:cTn>
                              </p:par>
                              <p:par>
                                <p:cTn id="51" presetID="9"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dissolve">
                                      <p:cBhvr>
                                        <p:cTn id="53" dur="500"/>
                                        <p:tgtEl>
                                          <p:spTgt spid="63"/>
                                        </p:tgtEl>
                                      </p:cBhvr>
                                    </p:animEffect>
                                  </p:childTnLst>
                                </p:cTn>
                              </p:par>
                              <p:par>
                                <p:cTn id="54" presetID="9" presetClass="entr" presetSubtype="0"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dissolve">
                                      <p:cBhvr>
                                        <p:cTn id="5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onavirus Disease by Slidesgo">
  <a:themeElements>
    <a:clrScheme name="Simple Light">
      <a:dk1>
        <a:srgbClr val="F2C5F5"/>
      </a:dk1>
      <a:lt1>
        <a:srgbClr val="6F41A7"/>
      </a:lt1>
      <a:dk2>
        <a:srgbClr val="4A1D7A"/>
      </a:dk2>
      <a:lt2>
        <a:srgbClr val="F1EFFF"/>
      </a:lt2>
      <a:accent1>
        <a:srgbClr val="AC71EC"/>
      </a:accent1>
      <a:accent2>
        <a:srgbClr val="824DB6"/>
      </a:accent2>
      <a:accent3>
        <a:srgbClr val="B684E0"/>
      </a:accent3>
      <a:accent4>
        <a:srgbClr val="873CCC"/>
      </a:accent4>
      <a:accent5>
        <a:srgbClr val="D996DD"/>
      </a:accent5>
      <a:accent6>
        <a:srgbClr val="B354B9"/>
      </a:accent6>
      <a:hlink>
        <a:srgbClr val="F1E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1861</Words>
  <Application>Microsoft Macintosh PowerPoint</Application>
  <PresentationFormat>On-screen Show (16:9)</PresentationFormat>
  <Paragraphs>122</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Nunito Light</vt:lpstr>
      <vt:lpstr>Hind</vt:lpstr>
      <vt:lpstr>Raleway SemiBold</vt:lpstr>
      <vt:lpstr>Oswald</vt:lpstr>
      <vt:lpstr>Fira Sans Extra Condensed Medium</vt:lpstr>
      <vt:lpstr>Calibri</vt:lpstr>
      <vt:lpstr>Arial</vt:lpstr>
      <vt:lpstr>Pathway Gothic One</vt:lpstr>
      <vt:lpstr>Coronavirus Disease by Slidesgo</vt:lpstr>
      <vt:lpstr>PowerPoint Presentation</vt:lpstr>
      <vt:lpstr>AGENDA</vt:lpstr>
      <vt:lpstr>COVID-19 TIMELINE</vt:lpstr>
      <vt:lpstr>BUSINESS OBJECTIVES</vt:lpstr>
      <vt:lpstr>430M</vt:lpstr>
      <vt:lpstr>OUR METHOD</vt:lpstr>
      <vt:lpstr>MODEL RESULTS</vt:lpstr>
      <vt:lpstr>PowerPoint Presentation</vt:lpstr>
      <vt:lpstr>TOPIC, PERCENT &amp; KEYWORDS</vt:lpstr>
      <vt:lpstr>RECOMMENDATIONS</vt:lpstr>
      <vt:lpstr>Thank You!</vt:lpstr>
      <vt:lpstr>REFERENCES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DISEASE</dc:title>
  <cp:lastModifiedBy>Zhexuan Meng</cp:lastModifiedBy>
  <cp:revision>48</cp:revision>
  <dcterms:modified xsi:type="dcterms:W3CDTF">2020-04-15T15:50:10Z</dcterms:modified>
</cp:coreProperties>
</file>